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Archivo Black" charset="1" panose="020B0A03020202020B04"/>
      <p:regular r:id="rId40"/>
    </p:embeddedFont>
    <p:embeddedFont>
      <p:font typeface="Garet" charset="1" panose="00000000000000000000"/>
      <p:regular r:id="rId41"/>
    </p:embeddedFont>
    <p:embeddedFont>
      <p:font typeface="Public Sans" charset="1" panose="00000000000000000000"/>
      <p:regular r:id="rId42"/>
    </p:embeddedFont>
    <p:embeddedFont>
      <p:font typeface="Inter" charset="1" panose="020B0502030000000004"/>
      <p:regular r:id="rId43"/>
    </p:embeddedFont>
    <p:embeddedFont>
      <p:font typeface="Poppins Bold" charset="1" panose="00000800000000000000"/>
      <p:regular r:id="rId44"/>
    </p:embeddedFont>
    <p:embeddedFont>
      <p:font typeface="Inter Bold" charset="1" panose="020B0802030000000004"/>
      <p:regular r:id="rId45"/>
    </p:embeddedFont>
    <p:embeddedFont>
      <p:font typeface="Courier Prime" charset="1" panose="00000509000000000000"/>
      <p:regular r:id="rId46"/>
    </p:embeddedFont>
    <p:embeddedFont>
      <p:font typeface="Inter Semi-Bold" charset="1" panose="02000503000000020004"/>
      <p:regular r:id="rId47"/>
    </p:embeddedFont>
    <p:embeddedFont>
      <p:font typeface="Canva Sans" charset="1" panose="020B0503030501040103"/>
      <p:regular r:id="rId48"/>
    </p:embeddedFont>
    <p:embeddedFont>
      <p:font typeface="Public Sans Bold" charset="1" panose="00000000000000000000"/>
      <p:regular r:id="rId49"/>
    </p:embeddedFont>
    <p:embeddedFont>
      <p:font typeface="Poppins" charset="1" panose="00000500000000000000"/>
      <p:regular r:id="rId50"/>
    </p:embeddedFont>
    <p:embeddedFont>
      <p:font typeface="Canva Sans Bold" charset="1" panose="020B0803030501040103"/>
      <p:regular r:id="rId51"/>
    </p:embeddedFont>
    <p:embeddedFont>
      <p:font typeface="Canva Sans Medium" charset="1" panose="020B0603030501040103"/>
      <p:regular r:id="rId52"/>
    </p:embeddedFont>
    <p:embeddedFont>
      <p:font typeface="Public Sans Medium" charset="1" panose="0000000000000000000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gif"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 Id="rId3" Target="../media/VAGqKBaDMU4.mp4" Type="http://schemas.openxmlformats.org/officeDocument/2006/relationships/video"/><Relationship Id="rId4" Target="../media/VAGqKBaDMU4.mp4" Type="http://schemas.microsoft.com/office/2007/relationships/media"/></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VAGqJYUV45U.mp4" Type="http://schemas.openxmlformats.org/officeDocument/2006/relationships/video"/><Relationship Id="rId4" Target="../media/VAGqJYUV45U.mp4" Type="http://schemas.microsoft.com/office/2007/relationships/media"/></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VAGqJVKnmSM.mp4" Type="http://schemas.openxmlformats.org/officeDocument/2006/relationships/video"/><Relationship Id="rId4" Target="../media/VAGqJVKnmSM.mp4" Type="http://schemas.microsoft.com/office/2007/relationships/media"/></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jpeg" Type="http://schemas.openxmlformats.org/officeDocument/2006/relationships/image"/><Relationship Id="rId3" Target="../media/VAGqJxmwpig.mp4" Type="http://schemas.openxmlformats.org/officeDocument/2006/relationships/video"/><Relationship Id="rId4" Target="../media/VAGqJxmwpig.mp4" Type="http://schemas.microsoft.com/office/2007/relationships/media"/></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917001" y="899622"/>
            <a:ext cx="592967" cy="510864"/>
          </a:xfrm>
          <a:custGeom>
            <a:avLst/>
            <a:gdLst/>
            <a:ahLst/>
            <a:cxnLst/>
            <a:rect r="r" b="b" t="t" l="l"/>
            <a:pathLst>
              <a:path h="510864" w="592967">
                <a:moveTo>
                  <a:pt x="0" y="0"/>
                </a:moveTo>
                <a:lnTo>
                  <a:pt x="592967" y="0"/>
                </a:lnTo>
                <a:lnTo>
                  <a:pt x="592967" y="510864"/>
                </a:lnTo>
                <a:lnTo>
                  <a:pt x="0" y="510864"/>
                </a:lnTo>
                <a:lnTo>
                  <a:pt x="0" y="0"/>
                </a:lnTo>
                <a:close/>
              </a:path>
            </a:pathLst>
          </a:custGeom>
          <a:blipFill>
            <a:blip r:embed="rId3"/>
            <a:stretch>
              <a:fillRect l="0" t="0" r="0" b="0"/>
            </a:stretch>
          </a:blipFill>
        </p:spPr>
      </p:sp>
      <p:sp>
        <p:nvSpPr>
          <p:cNvPr name="TextBox 4" id="4"/>
          <p:cNvSpPr txBox="true"/>
          <p:nvPr/>
        </p:nvSpPr>
        <p:spPr>
          <a:xfrm rot="0">
            <a:off x="3574360" y="3279453"/>
            <a:ext cx="11139280" cy="2880360"/>
          </a:xfrm>
          <a:prstGeom prst="rect">
            <a:avLst/>
          </a:prstGeom>
        </p:spPr>
        <p:txBody>
          <a:bodyPr anchor="t" rtlCol="false" tIns="0" lIns="0" bIns="0" rIns="0">
            <a:spAutoFit/>
          </a:bodyPr>
          <a:lstStyle/>
          <a:p>
            <a:pPr algn="ctr">
              <a:lnSpc>
                <a:spcPts val="10920"/>
              </a:lnSpc>
            </a:pPr>
            <a:r>
              <a:rPr lang="en-US" sz="12000" spc="816">
                <a:solidFill>
                  <a:srgbClr val="FFFFFF"/>
                </a:solidFill>
                <a:latin typeface="Archivo Black"/>
                <a:ea typeface="Archivo Black"/>
                <a:cs typeface="Archivo Black"/>
                <a:sym typeface="Archivo Black"/>
              </a:rPr>
              <a:t>CAMPUS</a:t>
            </a:r>
          </a:p>
          <a:p>
            <a:pPr algn="ctr">
              <a:lnSpc>
                <a:spcPts val="10920"/>
              </a:lnSpc>
            </a:pPr>
            <a:r>
              <a:rPr lang="en-US" sz="12000" spc="816">
                <a:solidFill>
                  <a:srgbClr val="FFFFFF"/>
                </a:solidFill>
                <a:latin typeface="Archivo Black"/>
                <a:ea typeface="Archivo Black"/>
                <a:cs typeface="Archivo Black"/>
                <a:sym typeface="Archivo Black"/>
              </a:rPr>
              <a:t>COMPASS</a:t>
            </a:r>
          </a:p>
        </p:txBody>
      </p:sp>
      <p:sp>
        <p:nvSpPr>
          <p:cNvPr name="TextBox 5" id="5"/>
          <p:cNvSpPr txBox="true"/>
          <p:nvPr/>
        </p:nvSpPr>
        <p:spPr>
          <a:xfrm rot="0">
            <a:off x="7101730" y="6093138"/>
            <a:ext cx="4084540" cy="596900"/>
          </a:xfrm>
          <a:prstGeom prst="rect">
            <a:avLst/>
          </a:prstGeom>
        </p:spPr>
        <p:txBody>
          <a:bodyPr anchor="t" rtlCol="false" tIns="0" lIns="0" bIns="0" rIns="0">
            <a:spAutoFit/>
          </a:bodyPr>
          <a:lstStyle/>
          <a:p>
            <a:pPr algn="ctr">
              <a:lnSpc>
                <a:spcPts val="4900"/>
              </a:lnSpc>
            </a:pPr>
            <a:r>
              <a:rPr lang="en-US" sz="3500" spc="532">
                <a:solidFill>
                  <a:srgbClr val="FFFFFF"/>
                </a:solidFill>
                <a:latin typeface="Garet"/>
                <a:ea typeface="Garet"/>
                <a:cs typeface="Garet"/>
                <a:sym typeface="Garet"/>
              </a:rPr>
              <a:t>PROJECT</a:t>
            </a:r>
          </a:p>
        </p:txBody>
      </p:sp>
      <p:sp>
        <p:nvSpPr>
          <p:cNvPr name="TextBox 6" id="6"/>
          <p:cNvSpPr txBox="true"/>
          <p:nvPr/>
        </p:nvSpPr>
        <p:spPr>
          <a:xfrm rot="0">
            <a:off x="5338045" y="8962289"/>
            <a:ext cx="7611910" cy="398780"/>
          </a:xfrm>
          <a:prstGeom prst="rect">
            <a:avLst/>
          </a:prstGeom>
        </p:spPr>
        <p:txBody>
          <a:bodyPr anchor="t" rtlCol="false" tIns="0" lIns="0" bIns="0" rIns="0">
            <a:spAutoFit/>
          </a:bodyPr>
          <a:lstStyle/>
          <a:p>
            <a:pPr algn="ctr">
              <a:lnSpc>
                <a:spcPts val="3219"/>
              </a:lnSpc>
            </a:pPr>
            <a:r>
              <a:rPr lang="en-US" sz="2299" spc="459">
                <a:solidFill>
                  <a:srgbClr val="FFFFFF"/>
                </a:solidFill>
                <a:latin typeface="Public Sans"/>
                <a:ea typeface="Public Sans"/>
                <a:cs typeface="Public Sans"/>
                <a:sym typeface="Public Sans"/>
              </a:rPr>
              <a:t>MIDTERM EVALUTION PERSENTATION</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6090F"/>
        </a:solidFill>
      </p:bgPr>
    </p:bg>
    <p:spTree>
      <p:nvGrpSpPr>
        <p:cNvPr id="1" name=""/>
        <p:cNvGrpSpPr/>
        <p:nvPr/>
      </p:nvGrpSpPr>
      <p:grpSpPr>
        <a:xfrm>
          <a:off x="0" y="0"/>
          <a:ext cx="0" cy="0"/>
          <a:chOff x="0" y="0"/>
          <a:chExt cx="0" cy="0"/>
        </a:xfrm>
      </p:grpSpPr>
      <p:sp>
        <p:nvSpPr>
          <p:cNvPr name="TextBox 2" id="2"/>
          <p:cNvSpPr txBox="true"/>
          <p:nvPr/>
        </p:nvSpPr>
        <p:spPr>
          <a:xfrm rot="0">
            <a:off x="710000" y="1772564"/>
            <a:ext cx="16868000" cy="1243965"/>
          </a:xfrm>
          <a:prstGeom prst="rect">
            <a:avLst/>
          </a:prstGeom>
        </p:spPr>
        <p:txBody>
          <a:bodyPr anchor="t" rtlCol="false" tIns="0" lIns="0" bIns="0" rIns="0">
            <a:spAutoFit/>
          </a:bodyPr>
          <a:lstStyle/>
          <a:p>
            <a:pPr algn="l">
              <a:lnSpc>
                <a:spcPts val="3359"/>
              </a:lnSpc>
            </a:pPr>
            <a:r>
              <a:rPr lang="en-US" sz="2400" spc="252">
                <a:solidFill>
                  <a:srgbClr val="FFFFFF"/>
                </a:solidFill>
                <a:latin typeface="Inter"/>
                <a:ea typeface="Inter"/>
                <a:cs typeface="Inter"/>
                <a:sym typeface="Inter"/>
              </a:rPr>
              <a:t>Next.js is a React framework for building full-stack web applications. You use React Components to build user interfaces, and Next.js for additional features and optimizations. It also automatically configures lower-level tools like bundlers and compilers.</a:t>
            </a:r>
          </a:p>
        </p:txBody>
      </p:sp>
      <p:grpSp>
        <p:nvGrpSpPr>
          <p:cNvPr name="Group 3" id="3"/>
          <p:cNvGrpSpPr/>
          <p:nvPr/>
        </p:nvGrpSpPr>
        <p:grpSpPr>
          <a:xfrm rot="0">
            <a:off x="422763" y="3331636"/>
            <a:ext cx="6437927" cy="3660292"/>
            <a:chOff x="0" y="0"/>
            <a:chExt cx="1695586" cy="964028"/>
          </a:xfrm>
        </p:grpSpPr>
        <p:sp>
          <p:nvSpPr>
            <p:cNvPr name="Freeform 4" id="4"/>
            <p:cNvSpPr/>
            <p:nvPr/>
          </p:nvSpPr>
          <p:spPr>
            <a:xfrm flipH="false" flipV="false" rot="0">
              <a:off x="0" y="0"/>
              <a:ext cx="1695586" cy="964028"/>
            </a:xfrm>
            <a:custGeom>
              <a:avLst/>
              <a:gdLst/>
              <a:ahLst/>
              <a:cxnLst/>
              <a:rect r="r" b="b" t="t" l="l"/>
              <a:pathLst>
                <a:path h="964028" w="1695586">
                  <a:moveTo>
                    <a:pt x="39684" y="0"/>
                  </a:moveTo>
                  <a:lnTo>
                    <a:pt x="1655902" y="0"/>
                  </a:lnTo>
                  <a:cubicBezTo>
                    <a:pt x="1677819" y="0"/>
                    <a:pt x="1695586" y="17767"/>
                    <a:pt x="1695586" y="39684"/>
                  </a:cubicBezTo>
                  <a:lnTo>
                    <a:pt x="1695586" y="924343"/>
                  </a:lnTo>
                  <a:cubicBezTo>
                    <a:pt x="1695586" y="934868"/>
                    <a:pt x="1691405" y="944962"/>
                    <a:pt x="1683963" y="952404"/>
                  </a:cubicBezTo>
                  <a:cubicBezTo>
                    <a:pt x="1676520" y="959847"/>
                    <a:pt x="1666427" y="964028"/>
                    <a:pt x="1655902" y="964028"/>
                  </a:cubicBezTo>
                  <a:lnTo>
                    <a:pt x="39684" y="964028"/>
                  </a:lnTo>
                  <a:cubicBezTo>
                    <a:pt x="17767" y="964028"/>
                    <a:pt x="0" y="946260"/>
                    <a:pt x="0" y="924343"/>
                  </a:cubicBezTo>
                  <a:lnTo>
                    <a:pt x="0" y="39684"/>
                  </a:lnTo>
                  <a:cubicBezTo>
                    <a:pt x="0" y="17767"/>
                    <a:pt x="17767" y="0"/>
                    <a:pt x="39684" y="0"/>
                  </a:cubicBezTo>
                  <a:close/>
                </a:path>
              </a:pathLst>
            </a:custGeom>
            <a:solidFill>
              <a:srgbClr val="FFFFFF"/>
            </a:solidFill>
          </p:spPr>
        </p:sp>
        <p:sp>
          <p:nvSpPr>
            <p:cNvPr name="TextBox 5" id="5"/>
            <p:cNvSpPr txBox="true"/>
            <p:nvPr/>
          </p:nvSpPr>
          <p:spPr>
            <a:xfrm>
              <a:off x="0" y="-38100"/>
              <a:ext cx="1695586" cy="1002128"/>
            </a:xfrm>
            <a:prstGeom prst="rect">
              <a:avLst/>
            </a:prstGeom>
          </p:spPr>
          <p:txBody>
            <a:bodyPr anchor="ctr" rtlCol="false" tIns="50800" lIns="50800" bIns="50800" rIns="50800"/>
            <a:lstStyle/>
            <a:p>
              <a:pPr algn="l">
                <a:lnSpc>
                  <a:spcPts val="2520"/>
                </a:lnSpc>
              </a:pPr>
              <a:r>
                <a:rPr lang="en-US" sz="1800" spc="360">
                  <a:solidFill>
                    <a:srgbClr val="010005"/>
                  </a:solidFill>
                  <a:latin typeface="Inter"/>
                  <a:ea typeface="Inter"/>
                  <a:cs typeface="Inter"/>
                  <a:sym typeface="Inter"/>
                </a:rPr>
                <a:t> NEXT.JS HAS TWO DIFFERENT  ROUTERS:</a:t>
              </a:r>
            </a:p>
            <a:p>
              <a:pPr algn="l" marL="388623" indent="-194312" lvl="1">
                <a:lnSpc>
                  <a:spcPts val="2520"/>
                </a:lnSpc>
                <a:buFont typeface="Arial"/>
                <a:buChar char="•"/>
              </a:pPr>
              <a:r>
                <a:rPr lang="en-US" b="true" sz="1800" spc="360">
                  <a:solidFill>
                    <a:srgbClr val="010005"/>
                  </a:solidFill>
                  <a:latin typeface="Inter Semi-Bold"/>
                  <a:ea typeface="Inter Semi-Bold"/>
                  <a:cs typeface="Inter Semi-Bold"/>
                  <a:sym typeface="Inter Semi-Bold"/>
                </a:rPr>
                <a:t>App Router</a:t>
              </a:r>
              <a:r>
                <a:rPr lang="en-US" sz="1800" spc="360">
                  <a:solidFill>
                    <a:srgbClr val="010005"/>
                  </a:solidFill>
                  <a:latin typeface="Inter"/>
                  <a:ea typeface="Inter"/>
                  <a:cs typeface="Inter"/>
                  <a:sym typeface="Inter"/>
                </a:rPr>
                <a:t>: The newer router that supports new React features like Server Components</a:t>
              </a:r>
            </a:p>
            <a:p>
              <a:pPr algn="l" marL="388623" indent="-194312" lvl="1">
                <a:lnSpc>
                  <a:spcPts val="2520"/>
                </a:lnSpc>
                <a:buFont typeface="Arial"/>
                <a:buChar char="•"/>
              </a:pPr>
              <a:r>
                <a:rPr lang="en-US" b="true" sz="1800" spc="360">
                  <a:solidFill>
                    <a:srgbClr val="010005"/>
                  </a:solidFill>
                  <a:latin typeface="Inter Semi-Bold"/>
                  <a:ea typeface="Inter Semi-Bold"/>
                  <a:cs typeface="Inter Semi-Bold"/>
                  <a:sym typeface="Inter Semi-Bold"/>
                </a:rPr>
                <a:t>Pages Router</a:t>
              </a:r>
              <a:r>
                <a:rPr lang="en-US" sz="1800" spc="360">
                  <a:solidFill>
                    <a:srgbClr val="010005"/>
                  </a:solidFill>
                  <a:latin typeface="Inter"/>
                  <a:ea typeface="Inter"/>
                  <a:cs typeface="Inter"/>
                  <a:sym typeface="Inter"/>
                </a:rPr>
                <a:t>: The original router, still supported and being improved.server side components are not natively featured</a:t>
              </a:r>
            </a:p>
          </p:txBody>
        </p:sp>
      </p:grpSp>
      <p:grpSp>
        <p:nvGrpSpPr>
          <p:cNvPr name="Group 6" id="6"/>
          <p:cNvGrpSpPr/>
          <p:nvPr/>
        </p:nvGrpSpPr>
        <p:grpSpPr>
          <a:xfrm rot="0">
            <a:off x="422763" y="7252424"/>
            <a:ext cx="17442475" cy="2627876"/>
            <a:chOff x="0" y="0"/>
            <a:chExt cx="4593903" cy="692115"/>
          </a:xfrm>
        </p:grpSpPr>
        <p:sp>
          <p:nvSpPr>
            <p:cNvPr name="Freeform 7" id="7"/>
            <p:cNvSpPr/>
            <p:nvPr/>
          </p:nvSpPr>
          <p:spPr>
            <a:xfrm flipH="false" flipV="false" rot="0">
              <a:off x="0" y="0"/>
              <a:ext cx="4593903" cy="692115"/>
            </a:xfrm>
            <a:custGeom>
              <a:avLst/>
              <a:gdLst/>
              <a:ahLst/>
              <a:cxnLst/>
              <a:rect r="r" b="b" t="t" l="l"/>
              <a:pathLst>
                <a:path h="692115" w="4593903">
                  <a:moveTo>
                    <a:pt x="14647" y="0"/>
                  </a:moveTo>
                  <a:lnTo>
                    <a:pt x="4579256" y="0"/>
                  </a:lnTo>
                  <a:cubicBezTo>
                    <a:pt x="4587345" y="0"/>
                    <a:pt x="4593903" y="6558"/>
                    <a:pt x="4593903" y="14647"/>
                  </a:cubicBezTo>
                  <a:lnTo>
                    <a:pt x="4593903" y="677468"/>
                  </a:lnTo>
                  <a:cubicBezTo>
                    <a:pt x="4593903" y="685558"/>
                    <a:pt x="4587345" y="692115"/>
                    <a:pt x="4579256" y="692115"/>
                  </a:cubicBezTo>
                  <a:lnTo>
                    <a:pt x="14647" y="692115"/>
                  </a:lnTo>
                  <a:cubicBezTo>
                    <a:pt x="6558" y="692115"/>
                    <a:pt x="0" y="685558"/>
                    <a:pt x="0" y="677468"/>
                  </a:cubicBezTo>
                  <a:lnTo>
                    <a:pt x="0" y="14647"/>
                  </a:lnTo>
                  <a:cubicBezTo>
                    <a:pt x="0" y="6558"/>
                    <a:pt x="6558" y="0"/>
                    <a:pt x="14647" y="0"/>
                  </a:cubicBezTo>
                  <a:close/>
                </a:path>
              </a:pathLst>
            </a:custGeom>
            <a:solidFill>
              <a:srgbClr val="FFFFFF"/>
            </a:solidFill>
          </p:spPr>
        </p:sp>
        <p:sp>
          <p:nvSpPr>
            <p:cNvPr name="TextBox 8" id="8"/>
            <p:cNvSpPr txBox="true"/>
            <p:nvPr/>
          </p:nvSpPr>
          <p:spPr>
            <a:xfrm>
              <a:off x="0" y="-38100"/>
              <a:ext cx="4593903" cy="730215"/>
            </a:xfrm>
            <a:prstGeom prst="rect">
              <a:avLst/>
            </a:prstGeom>
          </p:spPr>
          <p:txBody>
            <a:bodyPr anchor="ctr" rtlCol="false" tIns="50800" lIns="50800" bIns="50800" rIns="50800"/>
            <a:lstStyle/>
            <a:p>
              <a:pPr algn="l">
                <a:lnSpc>
                  <a:spcPts val="2520"/>
                </a:lnSpc>
              </a:pPr>
              <a:r>
                <a:rPr lang="en-US" sz="1800" spc="360">
                  <a:solidFill>
                    <a:srgbClr val="141414"/>
                  </a:solidFill>
                  <a:latin typeface="Inter"/>
                  <a:ea typeface="Inter"/>
                  <a:cs typeface="Inter"/>
                  <a:sym typeface="Inter"/>
                </a:rPr>
                <a:t> DEFINITIONS:</a:t>
              </a:r>
            </a:p>
            <a:p>
              <a:pPr algn="l" marL="388623" indent="-194312" lvl="1">
                <a:lnSpc>
                  <a:spcPts val="2520"/>
                </a:lnSpc>
                <a:buFont typeface="Arial"/>
                <a:buChar char="•"/>
              </a:pPr>
              <a:r>
                <a:rPr lang="en-US" b="true" sz="1800" spc="360">
                  <a:solidFill>
                    <a:srgbClr val="141414"/>
                  </a:solidFill>
                  <a:latin typeface="Inter Bold"/>
                  <a:ea typeface="Inter Bold"/>
                  <a:cs typeface="Inter Bold"/>
                  <a:sym typeface="Inter Bold"/>
                </a:rPr>
                <a:t>ROUTER:</a:t>
              </a:r>
              <a:r>
                <a:rPr lang="en-US" sz="1800" spc="360">
                  <a:solidFill>
                    <a:srgbClr val="141414"/>
                  </a:solidFill>
                  <a:latin typeface="Inter"/>
                  <a:ea typeface="Inter"/>
                  <a:cs typeface="Inter"/>
                  <a:sym typeface="Inter"/>
                </a:rPr>
                <a:t> A ROUTER IS A SYSTEM (OFTEN A LIBRARY OR BUILT-IN FRAMEWORK FEATURE) THAT MANAGES NAVIGATION BETWEEN DIFFERENT VIEWS OR PAGES IN A WEB APPLICATION WHILE KEEPING THE UI IN SYNC WITH THE URL.</a:t>
              </a:r>
            </a:p>
            <a:p>
              <a:pPr algn="l" marL="388623" indent="-194312" lvl="1">
                <a:lnSpc>
                  <a:spcPts val="2520"/>
                </a:lnSpc>
                <a:buFont typeface="Arial"/>
                <a:buChar char="•"/>
              </a:pPr>
              <a:r>
                <a:rPr lang="en-US" b="true" sz="1800" spc="360">
                  <a:solidFill>
                    <a:srgbClr val="141414"/>
                  </a:solidFill>
                  <a:latin typeface="Inter Bold"/>
                  <a:ea typeface="Inter Bold"/>
                  <a:cs typeface="Inter Bold"/>
                  <a:sym typeface="Inter Bold"/>
                </a:rPr>
                <a:t>FRAMEWORK</a:t>
              </a:r>
              <a:r>
                <a:rPr lang="en-US" sz="1800" spc="360">
                  <a:solidFill>
                    <a:srgbClr val="141414"/>
                  </a:solidFill>
                  <a:latin typeface="Inter"/>
                  <a:ea typeface="Inter"/>
                  <a:cs typeface="Inter"/>
                  <a:sym typeface="Inter"/>
                </a:rPr>
                <a:t>:A FRAMEWORK IS A PRE-BUILT, OPINIONATED STRUCTURE THAT PROVIDES REUSABLE COMPONENTS, TOOLS, AND PATTERNS TO STREAMLINE APPLICATION DEVELOPMENT IN A SPECIFIC LANGUAGE OR ECOSYSTEM.</a:t>
              </a:r>
            </a:p>
          </p:txBody>
        </p:sp>
      </p:grpSp>
      <p:sp>
        <p:nvSpPr>
          <p:cNvPr name="TextBox 9" id="9"/>
          <p:cNvSpPr txBox="true"/>
          <p:nvPr/>
        </p:nvSpPr>
        <p:spPr>
          <a:xfrm rot="0">
            <a:off x="7298122" y="3584575"/>
            <a:ext cx="10567115" cy="3060699"/>
          </a:xfrm>
          <a:prstGeom prst="rect">
            <a:avLst/>
          </a:prstGeom>
        </p:spPr>
        <p:txBody>
          <a:bodyPr anchor="t" rtlCol="false" tIns="0" lIns="0" bIns="0" rIns="0">
            <a:spAutoFit/>
          </a:bodyPr>
          <a:lstStyle/>
          <a:p>
            <a:pPr algn="l">
              <a:lnSpc>
                <a:spcPts val="3500"/>
              </a:lnSpc>
            </a:pPr>
            <a:r>
              <a:rPr lang="en-US" sz="2500">
                <a:solidFill>
                  <a:srgbClr val="FFFFFF"/>
                </a:solidFill>
                <a:latin typeface="Canva Sans"/>
                <a:ea typeface="Canva Sans"/>
                <a:cs typeface="Canva Sans"/>
                <a:sym typeface="Canva Sans"/>
              </a:rPr>
              <a:t>Features of using NextJS:</a:t>
            </a:r>
          </a:p>
          <a:p>
            <a:pPr algn="l" marL="539754" indent="-269877" lvl="1">
              <a:lnSpc>
                <a:spcPts val="3500"/>
              </a:lnSpc>
              <a:buFont typeface="Arial"/>
              <a:buChar char="•"/>
            </a:pPr>
            <a:r>
              <a:rPr lang="en-US" sz="2500">
                <a:solidFill>
                  <a:srgbClr val="FFFFFF"/>
                </a:solidFill>
                <a:latin typeface="Canva Sans"/>
                <a:ea typeface="Canva Sans"/>
                <a:cs typeface="Canva Sans"/>
                <a:sym typeface="Canva Sans"/>
              </a:rPr>
              <a:t>URL Managment with simple folder structure</a:t>
            </a:r>
          </a:p>
          <a:p>
            <a:pPr algn="l" marL="539754" indent="-269877" lvl="1">
              <a:lnSpc>
                <a:spcPts val="3500"/>
              </a:lnSpc>
              <a:buFont typeface="Arial"/>
              <a:buChar char="•"/>
            </a:pPr>
            <a:r>
              <a:rPr lang="en-US" sz="2500">
                <a:solidFill>
                  <a:srgbClr val="FFFFFF"/>
                </a:solidFill>
                <a:latin typeface="Canva Sans"/>
                <a:ea typeface="Canva Sans"/>
                <a:cs typeface="Canva Sans"/>
                <a:sym typeface="Canva Sans"/>
              </a:rPr>
              <a:t>Server side components automatic support (with app router)</a:t>
            </a:r>
          </a:p>
          <a:p>
            <a:pPr algn="l" marL="539754" indent="-269877" lvl="1">
              <a:lnSpc>
                <a:spcPts val="3500"/>
              </a:lnSpc>
              <a:buFont typeface="Arial"/>
              <a:buChar char="•"/>
            </a:pPr>
            <a:r>
              <a:rPr lang="en-US" sz="2500">
                <a:solidFill>
                  <a:srgbClr val="FFFFFF"/>
                </a:solidFill>
                <a:latin typeface="Canva Sans"/>
                <a:ea typeface="Canva Sans"/>
                <a:cs typeface="Canva Sans"/>
                <a:sym typeface="Canva Sans"/>
              </a:rPr>
              <a:t>Image optimization</a:t>
            </a:r>
          </a:p>
          <a:p>
            <a:pPr algn="l" marL="539754" indent="-269877" lvl="1">
              <a:lnSpc>
                <a:spcPts val="3500"/>
              </a:lnSpc>
              <a:buFont typeface="Arial"/>
              <a:buChar char="•"/>
            </a:pPr>
            <a:r>
              <a:rPr lang="en-US" sz="2500">
                <a:solidFill>
                  <a:srgbClr val="FFFFFF"/>
                </a:solidFill>
                <a:latin typeface="Canva Sans"/>
                <a:ea typeface="Canva Sans"/>
                <a:cs typeface="Canva Sans"/>
                <a:sym typeface="Canva Sans"/>
              </a:rPr>
              <a:t>supports dynamic routing/grouping of different webpages </a:t>
            </a:r>
          </a:p>
          <a:p>
            <a:pPr algn="l" marL="539754" indent="-269877" lvl="1">
              <a:lnSpc>
                <a:spcPts val="3500"/>
              </a:lnSpc>
              <a:buFont typeface="Arial"/>
              <a:buChar char="•"/>
            </a:pPr>
            <a:r>
              <a:rPr lang="en-US" sz="2500">
                <a:solidFill>
                  <a:srgbClr val="FFFFFF"/>
                </a:solidFill>
                <a:latin typeface="Canva Sans"/>
                <a:ea typeface="Canva Sans"/>
                <a:cs typeface="Canva Sans"/>
                <a:sym typeface="Canva Sans"/>
              </a:rPr>
              <a:t>API Routes (we can create Backend API directly in nextjs without requring seperate backend API)</a:t>
            </a:r>
          </a:p>
        </p:txBody>
      </p:sp>
      <p:sp>
        <p:nvSpPr>
          <p:cNvPr name="TextBox 10" id="10"/>
          <p:cNvSpPr txBox="true"/>
          <p:nvPr/>
        </p:nvSpPr>
        <p:spPr>
          <a:xfrm rot="0">
            <a:off x="548565" y="167678"/>
            <a:ext cx="3976166" cy="1493444"/>
          </a:xfrm>
          <a:prstGeom prst="rect">
            <a:avLst/>
          </a:prstGeom>
        </p:spPr>
        <p:txBody>
          <a:bodyPr anchor="t" rtlCol="false" tIns="0" lIns="0" bIns="0" rIns="0">
            <a:spAutoFit/>
          </a:bodyPr>
          <a:lstStyle/>
          <a:p>
            <a:pPr algn="l">
              <a:lnSpc>
                <a:spcPts val="11635"/>
              </a:lnSpc>
            </a:pPr>
            <a:r>
              <a:rPr lang="en-US" sz="8311" b="true">
                <a:solidFill>
                  <a:srgbClr val="FFFFFF"/>
                </a:solidFill>
                <a:latin typeface="Poppins Bold"/>
                <a:ea typeface="Poppins Bold"/>
                <a:cs typeface="Poppins Bold"/>
                <a:sym typeface="Poppins Bold"/>
              </a:rPr>
              <a:t>Next JS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0" y="300253"/>
            <a:ext cx="8889940" cy="3368843"/>
          </a:xfrm>
          <a:custGeom>
            <a:avLst/>
            <a:gdLst/>
            <a:ahLst/>
            <a:cxnLst/>
            <a:rect r="r" b="b" t="t" l="l"/>
            <a:pathLst>
              <a:path h="3368843" w="8889940">
                <a:moveTo>
                  <a:pt x="0" y="0"/>
                </a:moveTo>
                <a:lnTo>
                  <a:pt x="8889940" y="0"/>
                </a:lnTo>
                <a:lnTo>
                  <a:pt x="8889940" y="3368843"/>
                </a:lnTo>
                <a:lnTo>
                  <a:pt x="0" y="3368843"/>
                </a:lnTo>
                <a:lnTo>
                  <a:pt x="0" y="0"/>
                </a:lnTo>
                <a:close/>
              </a:path>
            </a:pathLst>
          </a:custGeom>
          <a:blipFill>
            <a:blip r:embed="rId2"/>
            <a:stretch>
              <a:fillRect l="-10651" t="-10283" r="-16472" b="0"/>
            </a:stretch>
          </a:blipFill>
        </p:spPr>
      </p:sp>
      <p:sp>
        <p:nvSpPr>
          <p:cNvPr name="Freeform 3" id="3"/>
          <p:cNvSpPr/>
          <p:nvPr/>
        </p:nvSpPr>
        <p:spPr>
          <a:xfrm flipH="false" flipV="false" rot="0">
            <a:off x="438831" y="4303615"/>
            <a:ext cx="5296201" cy="5844807"/>
          </a:xfrm>
          <a:custGeom>
            <a:avLst/>
            <a:gdLst/>
            <a:ahLst/>
            <a:cxnLst/>
            <a:rect r="r" b="b" t="t" l="l"/>
            <a:pathLst>
              <a:path h="5844807" w="5296201">
                <a:moveTo>
                  <a:pt x="0" y="0"/>
                </a:moveTo>
                <a:lnTo>
                  <a:pt x="5296201" y="0"/>
                </a:lnTo>
                <a:lnTo>
                  <a:pt x="5296201" y="5844807"/>
                </a:lnTo>
                <a:lnTo>
                  <a:pt x="0" y="5844807"/>
                </a:lnTo>
                <a:lnTo>
                  <a:pt x="0" y="0"/>
                </a:lnTo>
                <a:close/>
              </a:path>
            </a:pathLst>
          </a:custGeom>
          <a:blipFill>
            <a:blip r:embed="rId3"/>
            <a:stretch>
              <a:fillRect l="-54075" t="-2766" r="-59308" b="-2370"/>
            </a:stretch>
          </a:blipFill>
        </p:spPr>
      </p:sp>
      <p:sp>
        <p:nvSpPr>
          <p:cNvPr name="Freeform 4" id="4"/>
          <p:cNvSpPr/>
          <p:nvPr/>
        </p:nvSpPr>
        <p:spPr>
          <a:xfrm flipH="false" flipV="false" rot="0">
            <a:off x="9144000" y="0"/>
            <a:ext cx="8580391" cy="5900673"/>
          </a:xfrm>
          <a:custGeom>
            <a:avLst/>
            <a:gdLst/>
            <a:ahLst/>
            <a:cxnLst/>
            <a:rect r="r" b="b" t="t" l="l"/>
            <a:pathLst>
              <a:path h="5900673" w="8580391">
                <a:moveTo>
                  <a:pt x="0" y="0"/>
                </a:moveTo>
                <a:lnTo>
                  <a:pt x="8580391" y="0"/>
                </a:lnTo>
                <a:lnTo>
                  <a:pt x="8580391" y="5900673"/>
                </a:lnTo>
                <a:lnTo>
                  <a:pt x="0" y="5900673"/>
                </a:lnTo>
                <a:lnTo>
                  <a:pt x="0" y="0"/>
                </a:lnTo>
                <a:close/>
              </a:path>
            </a:pathLst>
          </a:custGeom>
          <a:blipFill>
            <a:blip r:embed="rId4"/>
            <a:stretch>
              <a:fillRect l="-3768" t="0" r="-3683" b="0"/>
            </a:stretch>
          </a:blipFill>
        </p:spPr>
      </p:sp>
      <p:sp>
        <p:nvSpPr>
          <p:cNvPr name="Freeform 5" id="5"/>
          <p:cNvSpPr/>
          <p:nvPr/>
        </p:nvSpPr>
        <p:spPr>
          <a:xfrm flipH="false" flipV="false" rot="0">
            <a:off x="6435584" y="5900673"/>
            <a:ext cx="10068240" cy="4039881"/>
          </a:xfrm>
          <a:custGeom>
            <a:avLst/>
            <a:gdLst/>
            <a:ahLst/>
            <a:cxnLst/>
            <a:rect r="r" b="b" t="t" l="l"/>
            <a:pathLst>
              <a:path h="4039881" w="10068240">
                <a:moveTo>
                  <a:pt x="0" y="0"/>
                </a:moveTo>
                <a:lnTo>
                  <a:pt x="10068240" y="0"/>
                </a:lnTo>
                <a:lnTo>
                  <a:pt x="10068240" y="4039881"/>
                </a:lnTo>
                <a:lnTo>
                  <a:pt x="0" y="4039881"/>
                </a:lnTo>
                <a:lnTo>
                  <a:pt x="0" y="0"/>
                </a:lnTo>
                <a:close/>
              </a:path>
            </a:pathLst>
          </a:custGeom>
          <a:blipFill>
            <a:blip r:embed="rId5"/>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0" y="-71049"/>
            <a:ext cx="9926891" cy="6173313"/>
          </a:xfrm>
          <a:custGeom>
            <a:avLst/>
            <a:gdLst/>
            <a:ahLst/>
            <a:cxnLst/>
            <a:rect r="r" b="b" t="t" l="l"/>
            <a:pathLst>
              <a:path h="6173313" w="9926891">
                <a:moveTo>
                  <a:pt x="0" y="0"/>
                </a:moveTo>
                <a:lnTo>
                  <a:pt x="9926891" y="0"/>
                </a:lnTo>
                <a:lnTo>
                  <a:pt x="9926891" y="6173313"/>
                </a:lnTo>
                <a:lnTo>
                  <a:pt x="0" y="6173313"/>
                </a:lnTo>
                <a:lnTo>
                  <a:pt x="0" y="0"/>
                </a:lnTo>
                <a:close/>
              </a:path>
            </a:pathLst>
          </a:custGeom>
          <a:blipFill>
            <a:blip r:embed="rId2"/>
            <a:stretch>
              <a:fillRect l="-5481" t="0" r="-8363" b="0"/>
            </a:stretch>
          </a:blipFill>
        </p:spPr>
      </p:sp>
      <p:sp>
        <p:nvSpPr>
          <p:cNvPr name="Freeform 3" id="3"/>
          <p:cNvSpPr/>
          <p:nvPr/>
        </p:nvSpPr>
        <p:spPr>
          <a:xfrm flipH="false" flipV="false" rot="0">
            <a:off x="0" y="6432414"/>
            <a:ext cx="10109394" cy="3164353"/>
          </a:xfrm>
          <a:custGeom>
            <a:avLst/>
            <a:gdLst/>
            <a:ahLst/>
            <a:cxnLst/>
            <a:rect r="r" b="b" t="t" l="l"/>
            <a:pathLst>
              <a:path h="3164353" w="10109394">
                <a:moveTo>
                  <a:pt x="0" y="0"/>
                </a:moveTo>
                <a:lnTo>
                  <a:pt x="10109394" y="0"/>
                </a:lnTo>
                <a:lnTo>
                  <a:pt x="10109394" y="3164352"/>
                </a:lnTo>
                <a:lnTo>
                  <a:pt x="0" y="3164352"/>
                </a:lnTo>
                <a:lnTo>
                  <a:pt x="0" y="0"/>
                </a:lnTo>
                <a:close/>
              </a:path>
            </a:pathLst>
          </a:custGeom>
          <a:blipFill>
            <a:blip r:embed="rId3"/>
            <a:stretch>
              <a:fillRect l="-11789" t="0" r="0" b="0"/>
            </a:stretch>
          </a:blipFill>
        </p:spPr>
      </p:sp>
      <p:sp>
        <p:nvSpPr>
          <p:cNvPr name="Freeform 4" id="4"/>
          <p:cNvSpPr/>
          <p:nvPr/>
        </p:nvSpPr>
        <p:spPr>
          <a:xfrm flipH="false" flipV="false" rot="0">
            <a:off x="9926891" y="647753"/>
            <a:ext cx="8361109" cy="3608810"/>
          </a:xfrm>
          <a:custGeom>
            <a:avLst/>
            <a:gdLst/>
            <a:ahLst/>
            <a:cxnLst/>
            <a:rect r="r" b="b" t="t" l="l"/>
            <a:pathLst>
              <a:path h="3608810" w="8361109">
                <a:moveTo>
                  <a:pt x="0" y="0"/>
                </a:moveTo>
                <a:lnTo>
                  <a:pt x="8361109" y="0"/>
                </a:lnTo>
                <a:lnTo>
                  <a:pt x="8361109" y="3608809"/>
                </a:lnTo>
                <a:lnTo>
                  <a:pt x="0" y="3608809"/>
                </a:lnTo>
                <a:lnTo>
                  <a:pt x="0" y="0"/>
                </a:lnTo>
                <a:close/>
              </a:path>
            </a:pathLst>
          </a:custGeom>
          <a:blipFill>
            <a:blip r:embed="rId4"/>
            <a:stretch>
              <a:fillRect l="0" t="0" r="0" b="0"/>
            </a:stretch>
          </a:blipFill>
        </p:spPr>
      </p:sp>
      <p:sp>
        <p:nvSpPr>
          <p:cNvPr name="Freeform 5" id="5"/>
          <p:cNvSpPr/>
          <p:nvPr/>
        </p:nvSpPr>
        <p:spPr>
          <a:xfrm flipH="false" flipV="false" rot="0">
            <a:off x="9926891" y="5011625"/>
            <a:ext cx="8303441" cy="5275375"/>
          </a:xfrm>
          <a:custGeom>
            <a:avLst/>
            <a:gdLst/>
            <a:ahLst/>
            <a:cxnLst/>
            <a:rect r="r" b="b" t="t" l="l"/>
            <a:pathLst>
              <a:path h="5275375" w="8303441">
                <a:moveTo>
                  <a:pt x="0" y="0"/>
                </a:moveTo>
                <a:lnTo>
                  <a:pt x="8303441" y="0"/>
                </a:lnTo>
                <a:lnTo>
                  <a:pt x="8303441" y="5275375"/>
                </a:lnTo>
                <a:lnTo>
                  <a:pt x="0" y="5275375"/>
                </a:lnTo>
                <a:lnTo>
                  <a:pt x="0" y="0"/>
                </a:lnTo>
                <a:close/>
              </a:path>
            </a:pathLst>
          </a:custGeom>
          <a:blipFill>
            <a:blip r:embed="rId5"/>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AutoShape 2" id="2"/>
          <p:cNvSpPr/>
          <p:nvPr/>
        </p:nvSpPr>
        <p:spPr>
          <a:xfrm flipV="true">
            <a:off x="9088396" y="1270100"/>
            <a:ext cx="0" cy="749243"/>
          </a:xfrm>
          <a:prstGeom prst="line">
            <a:avLst/>
          </a:prstGeom>
          <a:ln cap="flat" w="38100">
            <a:solidFill>
              <a:srgbClr val="FFFFFF"/>
            </a:solidFill>
            <a:prstDash val="solid"/>
            <a:headEnd type="none" len="sm" w="sm"/>
            <a:tailEnd type="none" len="sm" w="sm"/>
          </a:ln>
        </p:spPr>
      </p:sp>
      <p:sp>
        <p:nvSpPr>
          <p:cNvPr name="AutoShape 3" id="3"/>
          <p:cNvSpPr/>
          <p:nvPr/>
        </p:nvSpPr>
        <p:spPr>
          <a:xfrm flipH="true">
            <a:off x="3522025" y="2019343"/>
            <a:ext cx="9841891" cy="0"/>
          </a:xfrm>
          <a:prstGeom prst="line">
            <a:avLst/>
          </a:prstGeom>
          <a:ln cap="flat" w="38100">
            <a:solidFill>
              <a:srgbClr val="FFFFFF"/>
            </a:solidFill>
            <a:prstDash val="solid"/>
            <a:headEnd type="none" len="sm" w="sm"/>
            <a:tailEnd type="none" len="sm" w="sm"/>
          </a:ln>
        </p:spPr>
      </p:sp>
      <p:sp>
        <p:nvSpPr>
          <p:cNvPr name="AutoShape 4" id="4"/>
          <p:cNvSpPr/>
          <p:nvPr/>
        </p:nvSpPr>
        <p:spPr>
          <a:xfrm flipV="true">
            <a:off x="3539665" y="2005873"/>
            <a:ext cx="0" cy="432613"/>
          </a:xfrm>
          <a:prstGeom prst="line">
            <a:avLst/>
          </a:prstGeom>
          <a:ln cap="flat" w="38100">
            <a:solidFill>
              <a:srgbClr val="FFFFFF"/>
            </a:solidFill>
            <a:prstDash val="solid"/>
            <a:headEnd type="none" len="sm" w="sm"/>
            <a:tailEnd type="none" len="sm" w="sm"/>
          </a:ln>
        </p:spPr>
      </p:sp>
      <p:sp>
        <p:nvSpPr>
          <p:cNvPr name="AutoShape 5" id="5"/>
          <p:cNvSpPr/>
          <p:nvPr/>
        </p:nvSpPr>
        <p:spPr>
          <a:xfrm flipV="true">
            <a:off x="13344866" y="2019298"/>
            <a:ext cx="0" cy="432613"/>
          </a:xfrm>
          <a:prstGeom prst="line">
            <a:avLst/>
          </a:prstGeom>
          <a:ln cap="flat" w="38100">
            <a:solidFill>
              <a:srgbClr val="FFFFFF"/>
            </a:solidFill>
            <a:prstDash val="solid"/>
            <a:headEnd type="none" len="sm" w="sm"/>
            <a:tailEnd type="none" len="sm" w="sm"/>
          </a:ln>
        </p:spPr>
      </p:sp>
      <p:sp>
        <p:nvSpPr>
          <p:cNvPr name="AutoShape 6" id="6"/>
          <p:cNvSpPr/>
          <p:nvPr/>
        </p:nvSpPr>
        <p:spPr>
          <a:xfrm flipH="true" flipV="true">
            <a:off x="3317508" y="2223257"/>
            <a:ext cx="228757" cy="228757"/>
          </a:xfrm>
          <a:prstGeom prst="line">
            <a:avLst/>
          </a:prstGeom>
          <a:ln cap="flat" w="38100">
            <a:solidFill>
              <a:srgbClr val="FFFFFF"/>
            </a:solidFill>
            <a:prstDash val="solid"/>
            <a:headEnd type="none" len="sm" w="sm"/>
            <a:tailEnd type="none" len="sm" w="sm"/>
          </a:ln>
        </p:spPr>
      </p:sp>
      <p:sp>
        <p:nvSpPr>
          <p:cNvPr name="AutoShape 7" id="7"/>
          <p:cNvSpPr/>
          <p:nvPr/>
        </p:nvSpPr>
        <p:spPr>
          <a:xfrm flipV="true">
            <a:off x="3533065" y="2223257"/>
            <a:ext cx="228757" cy="228757"/>
          </a:xfrm>
          <a:prstGeom prst="line">
            <a:avLst/>
          </a:prstGeom>
          <a:ln cap="flat" w="38100">
            <a:solidFill>
              <a:srgbClr val="FFFFFF"/>
            </a:solidFill>
            <a:prstDash val="solid"/>
            <a:headEnd type="none" len="sm" w="sm"/>
            <a:tailEnd type="none" len="sm" w="sm"/>
          </a:ln>
        </p:spPr>
      </p:sp>
      <p:sp>
        <p:nvSpPr>
          <p:cNvPr name="AutoShape 8" id="8"/>
          <p:cNvSpPr/>
          <p:nvPr/>
        </p:nvSpPr>
        <p:spPr>
          <a:xfrm flipV="true">
            <a:off x="13335436" y="2223200"/>
            <a:ext cx="228757" cy="228757"/>
          </a:xfrm>
          <a:prstGeom prst="line">
            <a:avLst/>
          </a:prstGeom>
          <a:ln cap="flat" w="38100">
            <a:solidFill>
              <a:srgbClr val="FFFFFF"/>
            </a:solidFill>
            <a:prstDash val="solid"/>
            <a:headEnd type="none" len="sm" w="sm"/>
            <a:tailEnd type="none" len="sm" w="sm"/>
          </a:ln>
        </p:spPr>
      </p:sp>
      <p:sp>
        <p:nvSpPr>
          <p:cNvPr name="AutoShape 9" id="9"/>
          <p:cNvSpPr/>
          <p:nvPr/>
        </p:nvSpPr>
        <p:spPr>
          <a:xfrm flipH="true" flipV="true">
            <a:off x="13125538" y="2223200"/>
            <a:ext cx="228757" cy="228757"/>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596278" y="2636877"/>
            <a:ext cx="6355987" cy="3736531"/>
            <a:chOff x="0" y="0"/>
            <a:chExt cx="1674005" cy="984107"/>
          </a:xfrm>
        </p:grpSpPr>
        <p:sp>
          <p:nvSpPr>
            <p:cNvPr name="Freeform 11" id="11"/>
            <p:cNvSpPr/>
            <p:nvPr/>
          </p:nvSpPr>
          <p:spPr>
            <a:xfrm flipH="false" flipV="false" rot="0">
              <a:off x="0" y="0"/>
              <a:ext cx="1674005" cy="984107"/>
            </a:xfrm>
            <a:custGeom>
              <a:avLst/>
              <a:gdLst/>
              <a:ahLst/>
              <a:cxnLst/>
              <a:rect r="r" b="b" t="t" l="l"/>
              <a:pathLst>
                <a:path h="984107" w="1674005">
                  <a:moveTo>
                    <a:pt x="20707" y="0"/>
                  </a:moveTo>
                  <a:lnTo>
                    <a:pt x="1653298" y="0"/>
                  </a:lnTo>
                  <a:cubicBezTo>
                    <a:pt x="1664734" y="0"/>
                    <a:pt x="1674005" y="9271"/>
                    <a:pt x="1674005" y="20707"/>
                  </a:cubicBezTo>
                  <a:lnTo>
                    <a:pt x="1674005" y="963400"/>
                  </a:lnTo>
                  <a:cubicBezTo>
                    <a:pt x="1674005" y="974836"/>
                    <a:pt x="1664734" y="984107"/>
                    <a:pt x="1653298" y="984107"/>
                  </a:cubicBezTo>
                  <a:lnTo>
                    <a:pt x="20707" y="984107"/>
                  </a:lnTo>
                  <a:cubicBezTo>
                    <a:pt x="9271" y="984107"/>
                    <a:pt x="0" y="974836"/>
                    <a:pt x="0" y="963400"/>
                  </a:cubicBezTo>
                  <a:lnTo>
                    <a:pt x="0" y="20707"/>
                  </a:lnTo>
                  <a:cubicBezTo>
                    <a:pt x="0" y="9271"/>
                    <a:pt x="9271" y="0"/>
                    <a:pt x="20707" y="0"/>
                  </a:cubicBezTo>
                  <a:close/>
                </a:path>
              </a:pathLst>
            </a:custGeom>
            <a:solidFill>
              <a:srgbClr val="FFFFFF"/>
            </a:solidFill>
          </p:spPr>
        </p:sp>
        <p:sp>
          <p:nvSpPr>
            <p:cNvPr name="TextBox 12" id="12"/>
            <p:cNvSpPr txBox="true"/>
            <p:nvPr/>
          </p:nvSpPr>
          <p:spPr>
            <a:xfrm>
              <a:off x="0" y="-57150"/>
              <a:ext cx="1674005" cy="1041257"/>
            </a:xfrm>
            <a:prstGeom prst="rect">
              <a:avLst/>
            </a:prstGeom>
          </p:spPr>
          <p:txBody>
            <a:bodyPr anchor="ctr" rtlCol="false" tIns="50800" lIns="50800" bIns="50800" rIns="50800"/>
            <a:lstStyle/>
            <a:p>
              <a:pPr algn="ctr">
                <a:lnSpc>
                  <a:spcPts val="3220"/>
                </a:lnSpc>
              </a:pPr>
              <a:r>
                <a:rPr lang="en-US" sz="2300" spc="460">
                  <a:solidFill>
                    <a:srgbClr val="141414"/>
                  </a:solidFill>
                  <a:latin typeface="Public Sans"/>
                  <a:ea typeface="Public Sans"/>
                  <a:cs typeface="Public Sans"/>
                  <a:sym typeface="Public Sans"/>
                </a:rPr>
                <a:t>SERVER SIDE</a:t>
              </a:r>
            </a:p>
            <a:p>
              <a:pPr algn="ctr">
                <a:lnSpc>
                  <a:spcPts val="3220"/>
                </a:lnSpc>
              </a:pPr>
            </a:p>
            <a:p>
              <a:pPr algn="ctr">
                <a:lnSpc>
                  <a:spcPts val="3220"/>
                </a:lnSpc>
              </a:pPr>
              <a:r>
                <a:rPr lang="en-US" sz="2300" spc="460">
                  <a:solidFill>
                    <a:srgbClr val="141414"/>
                  </a:solidFill>
                  <a:latin typeface="Public Sans"/>
                  <a:ea typeface="Public Sans"/>
                  <a:cs typeface="Public Sans"/>
                  <a:sym typeface="Public Sans"/>
                </a:rPr>
                <a:t>RENDERED ON THE SERVER WHEN A CLIENT DEMANDS AND SENT TO THE CLIENT.BY DEFAULT NEXT JS APP ROUTER SUPPORTS THIS TYPE OF RENDERING </a:t>
              </a:r>
            </a:p>
          </p:txBody>
        </p:sp>
      </p:grpSp>
      <p:grpSp>
        <p:nvGrpSpPr>
          <p:cNvPr name="Group 13" id="13"/>
          <p:cNvGrpSpPr/>
          <p:nvPr/>
        </p:nvGrpSpPr>
        <p:grpSpPr>
          <a:xfrm rot="0">
            <a:off x="8837505" y="2636877"/>
            <a:ext cx="9052821" cy="3898456"/>
            <a:chOff x="0" y="0"/>
            <a:chExt cx="2384282" cy="1026754"/>
          </a:xfrm>
        </p:grpSpPr>
        <p:sp>
          <p:nvSpPr>
            <p:cNvPr name="Freeform 14" id="14"/>
            <p:cNvSpPr/>
            <p:nvPr/>
          </p:nvSpPr>
          <p:spPr>
            <a:xfrm flipH="false" flipV="false" rot="0">
              <a:off x="0" y="0"/>
              <a:ext cx="2384282" cy="1026754"/>
            </a:xfrm>
            <a:custGeom>
              <a:avLst/>
              <a:gdLst/>
              <a:ahLst/>
              <a:cxnLst/>
              <a:rect r="r" b="b" t="t" l="l"/>
              <a:pathLst>
                <a:path h="1026754" w="2384282">
                  <a:moveTo>
                    <a:pt x="14538" y="0"/>
                  </a:moveTo>
                  <a:lnTo>
                    <a:pt x="2369744" y="0"/>
                  </a:lnTo>
                  <a:cubicBezTo>
                    <a:pt x="2377773" y="0"/>
                    <a:pt x="2384282" y="6509"/>
                    <a:pt x="2384282" y="14538"/>
                  </a:cubicBezTo>
                  <a:lnTo>
                    <a:pt x="2384282" y="1012215"/>
                  </a:lnTo>
                  <a:cubicBezTo>
                    <a:pt x="2384282" y="1020245"/>
                    <a:pt x="2377773" y="1026754"/>
                    <a:pt x="2369744" y="1026754"/>
                  </a:cubicBezTo>
                  <a:lnTo>
                    <a:pt x="14538" y="1026754"/>
                  </a:lnTo>
                  <a:cubicBezTo>
                    <a:pt x="10683" y="1026754"/>
                    <a:pt x="6985" y="1025222"/>
                    <a:pt x="4258" y="1022496"/>
                  </a:cubicBezTo>
                  <a:cubicBezTo>
                    <a:pt x="1532" y="1019769"/>
                    <a:pt x="0" y="1016071"/>
                    <a:pt x="0" y="1012215"/>
                  </a:cubicBezTo>
                  <a:lnTo>
                    <a:pt x="0" y="14538"/>
                  </a:lnTo>
                  <a:cubicBezTo>
                    <a:pt x="0" y="6509"/>
                    <a:pt x="6509" y="0"/>
                    <a:pt x="14538" y="0"/>
                  </a:cubicBezTo>
                  <a:close/>
                </a:path>
              </a:pathLst>
            </a:custGeom>
            <a:solidFill>
              <a:srgbClr val="FFFFFF"/>
            </a:solidFill>
          </p:spPr>
        </p:sp>
        <p:sp>
          <p:nvSpPr>
            <p:cNvPr name="TextBox 15" id="15"/>
            <p:cNvSpPr txBox="true"/>
            <p:nvPr/>
          </p:nvSpPr>
          <p:spPr>
            <a:xfrm>
              <a:off x="0" y="-57150"/>
              <a:ext cx="2384282" cy="1083904"/>
            </a:xfrm>
            <a:prstGeom prst="rect">
              <a:avLst/>
            </a:prstGeom>
          </p:spPr>
          <p:txBody>
            <a:bodyPr anchor="ctr" rtlCol="false" tIns="50800" lIns="50800" bIns="50800" rIns="50800"/>
            <a:lstStyle/>
            <a:p>
              <a:pPr algn="ctr">
                <a:lnSpc>
                  <a:spcPts val="3220"/>
                </a:lnSpc>
              </a:pPr>
              <a:r>
                <a:rPr lang="en-US" sz="2300" spc="460">
                  <a:solidFill>
                    <a:srgbClr val="141414"/>
                  </a:solidFill>
                  <a:latin typeface="Public Sans"/>
                  <a:ea typeface="Public Sans"/>
                  <a:cs typeface="Public Sans"/>
                  <a:sym typeface="Public Sans"/>
                </a:rPr>
                <a:t>CLIENT SIDE</a:t>
              </a:r>
            </a:p>
            <a:p>
              <a:pPr algn="ctr">
                <a:lnSpc>
                  <a:spcPts val="3220"/>
                </a:lnSpc>
              </a:pPr>
            </a:p>
            <a:p>
              <a:pPr algn="ctr">
                <a:lnSpc>
                  <a:spcPts val="3220"/>
                </a:lnSpc>
              </a:pPr>
              <a:r>
                <a:rPr lang="en-US" sz="2300" spc="460">
                  <a:solidFill>
                    <a:srgbClr val="141414"/>
                  </a:solidFill>
                  <a:latin typeface="Public Sans"/>
                  <a:ea typeface="Public Sans"/>
                  <a:cs typeface="Public Sans"/>
                  <a:sym typeface="Public Sans"/>
                </a:rPr>
                <a:t>THE JAVASCRIPT ASSOCIATED WITH THE CREATION OF THAT COMPONENT IS SENT TO THE CLIENT/BROWSER AND THE CLIENT CREATES THAT ELEMENT FORM THAT JAVASCRIPT.THESE ARE INTERACTIVE PART OF THE WEBSITE.</a:t>
              </a:r>
            </a:p>
            <a:p>
              <a:pPr algn="ctr">
                <a:lnSpc>
                  <a:spcPts val="3220"/>
                </a:lnSpc>
              </a:pPr>
              <a:r>
                <a:rPr lang="en-US" sz="2300" spc="460">
                  <a:solidFill>
                    <a:srgbClr val="141414"/>
                  </a:solidFill>
                  <a:latin typeface="Public Sans"/>
                  <a:ea typeface="Public Sans"/>
                  <a:cs typeface="Public Sans"/>
                  <a:sym typeface="Public Sans"/>
                </a:rPr>
                <a:t>WE CAN ALSO CREATE THESE WITH NEXTJS</a:t>
              </a:r>
            </a:p>
          </p:txBody>
        </p:sp>
      </p:grpSp>
      <p:sp>
        <p:nvSpPr>
          <p:cNvPr name="Freeform 16" id="16"/>
          <p:cNvSpPr/>
          <p:nvPr/>
        </p:nvSpPr>
        <p:spPr>
          <a:xfrm flipH="false" flipV="false" rot="0">
            <a:off x="8775873" y="6604918"/>
            <a:ext cx="9176086" cy="3532793"/>
          </a:xfrm>
          <a:custGeom>
            <a:avLst/>
            <a:gdLst/>
            <a:ahLst/>
            <a:cxnLst/>
            <a:rect r="r" b="b" t="t" l="l"/>
            <a:pathLst>
              <a:path h="3532793" w="9176086">
                <a:moveTo>
                  <a:pt x="0" y="0"/>
                </a:moveTo>
                <a:lnTo>
                  <a:pt x="9176086" y="0"/>
                </a:lnTo>
                <a:lnTo>
                  <a:pt x="9176086" y="3532793"/>
                </a:lnTo>
                <a:lnTo>
                  <a:pt x="0" y="3532793"/>
                </a:lnTo>
                <a:lnTo>
                  <a:pt x="0" y="0"/>
                </a:lnTo>
                <a:close/>
              </a:path>
            </a:pathLst>
          </a:custGeom>
          <a:blipFill>
            <a:blip r:embed="rId2"/>
            <a:stretch>
              <a:fillRect l="0" t="0" r="0" b="0"/>
            </a:stretch>
          </a:blipFill>
        </p:spPr>
      </p:sp>
      <p:sp>
        <p:nvSpPr>
          <p:cNvPr name="TextBox 17" id="17"/>
          <p:cNvSpPr txBox="true"/>
          <p:nvPr/>
        </p:nvSpPr>
        <p:spPr>
          <a:xfrm rot="0">
            <a:off x="5144451" y="556995"/>
            <a:ext cx="7887891" cy="646430"/>
          </a:xfrm>
          <a:prstGeom prst="rect">
            <a:avLst/>
          </a:prstGeom>
        </p:spPr>
        <p:txBody>
          <a:bodyPr anchor="t" rtlCol="false" tIns="0" lIns="0" bIns="0" rIns="0">
            <a:spAutoFit/>
          </a:bodyPr>
          <a:lstStyle/>
          <a:p>
            <a:pPr algn="ctr">
              <a:lnSpc>
                <a:spcPts val="5319"/>
              </a:lnSpc>
              <a:spcBef>
                <a:spcPct val="0"/>
              </a:spcBef>
            </a:pPr>
            <a:r>
              <a:rPr lang="en-US" sz="3799">
                <a:solidFill>
                  <a:srgbClr val="FFFFFF"/>
                </a:solidFill>
                <a:latin typeface="Canva Sans"/>
                <a:ea typeface="Canva Sans"/>
                <a:cs typeface="Canva Sans"/>
                <a:sym typeface="Canva Sans"/>
              </a:rPr>
              <a:t>Components that NextJS features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13539876" y="803296"/>
            <a:ext cx="3321856" cy="6156888"/>
          </a:xfrm>
          <a:custGeom>
            <a:avLst/>
            <a:gdLst/>
            <a:ahLst/>
            <a:cxnLst/>
            <a:rect r="r" b="b" t="t" l="l"/>
            <a:pathLst>
              <a:path h="6156888" w="3321856">
                <a:moveTo>
                  <a:pt x="0" y="0"/>
                </a:moveTo>
                <a:lnTo>
                  <a:pt x="3321856" y="0"/>
                </a:lnTo>
                <a:lnTo>
                  <a:pt x="3321856" y="6156888"/>
                </a:lnTo>
                <a:lnTo>
                  <a:pt x="0" y="6156888"/>
                </a:lnTo>
                <a:lnTo>
                  <a:pt x="0" y="0"/>
                </a:lnTo>
                <a:close/>
              </a:path>
            </a:pathLst>
          </a:custGeom>
          <a:blipFill>
            <a:blip r:embed="rId2"/>
            <a:stretch>
              <a:fillRect l="0" t="0" r="0" b="0"/>
            </a:stretch>
          </a:blipFill>
        </p:spPr>
      </p:sp>
      <p:sp>
        <p:nvSpPr>
          <p:cNvPr name="TextBox 3" id="3"/>
          <p:cNvSpPr txBox="true"/>
          <p:nvPr/>
        </p:nvSpPr>
        <p:spPr>
          <a:xfrm rot="0">
            <a:off x="873120" y="2116063"/>
            <a:ext cx="12068840" cy="5259969"/>
          </a:xfrm>
          <a:prstGeom prst="rect">
            <a:avLst/>
          </a:prstGeom>
        </p:spPr>
        <p:txBody>
          <a:bodyPr anchor="t" rtlCol="false" tIns="0" lIns="0" bIns="0" rIns="0">
            <a:spAutoFit/>
          </a:bodyPr>
          <a:lstStyle/>
          <a:p>
            <a:pPr algn="l">
              <a:lnSpc>
                <a:spcPts val="4080"/>
              </a:lnSpc>
            </a:pPr>
            <a:r>
              <a:rPr lang="en-US" sz="2914">
                <a:solidFill>
                  <a:srgbClr val="FFFFFF"/>
                </a:solidFill>
                <a:latin typeface="Public Sans"/>
                <a:ea typeface="Public Sans"/>
                <a:cs typeface="Public Sans"/>
                <a:sym typeface="Public Sans"/>
              </a:rPr>
              <a:t>We are designing the frontend UI for two sites/application and that is one for the User side and the other for the Admin side. Let’s talk about it one by one:</a:t>
            </a:r>
          </a:p>
          <a:p>
            <a:pPr algn="l">
              <a:lnSpc>
                <a:spcPts val="4080"/>
              </a:lnSpc>
            </a:pPr>
          </a:p>
          <a:p>
            <a:pPr algn="l">
              <a:lnSpc>
                <a:spcPts val="5060"/>
              </a:lnSpc>
            </a:pPr>
            <a:r>
              <a:rPr lang="en-US" sz="3614" b="true">
                <a:solidFill>
                  <a:srgbClr val="FFFFFF"/>
                </a:solidFill>
                <a:latin typeface="Public Sans Bold"/>
                <a:ea typeface="Public Sans Bold"/>
                <a:cs typeface="Public Sans Bold"/>
                <a:sym typeface="Public Sans Bold"/>
              </a:rPr>
              <a:t>User Side UI:</a:t>
            </a:r>
          </a:p>
          <a:p>
            <a:pPr algn="l">
              <a:lnSpc>
                <a:spcPts val="4080"/>
              </a:lnSpc>
            </a:pPr>
            <a:r>
              <a:rPr lang="en-US" sz="2914">
                <a:solidFill>
                  <a:srgbClr val="FFFFFF"/>
                </a:solidFill>
                <a:latin typeface="Public Sans"/>
                <a:ea typeface="Public Sans"/>
                <a:cs typeface="Public Sans"/>
                <a:sym typeface="Public Sans"/>
              </a:rPr>
              <a:t>This UI has been decided to be mobile centric due to mobile portability and availability. So the mobile screen will show a homepage containing a search bar along with a map in the background and certain navigation options in the lower bottom corner of the home page. </a:t>
            </a:r>
          </a:p>
        </p:txBody>
      </p:sp>
      <p:sp>
        <p:nvSpPr>
          <p:cNvPr name="TextBox 4" id="4"/>
          <p:cNvSpPr txBox="true"/>
          <p:nvPr/>
        </p:nvSpPr>
        <p:spPr>
          <a:xfrm rot="0">
            <a:off x="708565" y="433148"/>
            <a:ext cx="6198976" cy="1493444"/>
          </a:xfrm>
          <a:prstGeom prst="rect">
            <a:avLst/>
          </a:prstGeom>
        </p:spPr>
        <p:txBody>
          <a:bodyPr anchor="t" rtlCol="false" tIns="0" lIns="0" bIns="0" rIns="0">
            <a:spAutoFit/>
          </a:bodyPr>
          <a:lstStyle/>
          <a:p>
            <a:pPr algn="l">
              <a:lnSpc>
                <a:spcPts val="11635"/>
              </a:lnSpc>
            </a:pPr>
            <a:r>
              <a:rPr lang="en-US" sz="8311" b="true">
                <a:solidFill>
                  <a:srgbClr val="FFFFFF"/>
                </a:solidFill>
                <a:latin typeface="Poppins Bold"/>
                <a:ea typeface="Poppins Bold"/>
                <a:cs typeface="Poppins Bold"/>
                <a:sym typeface="Poppins Bold"/>
              </a:rPr>
              <a:t>Frontend UI</a:t>
            </a:r>
          </a:p>
        </p:txBody>
      </p:sp>
      <p:sp>
        <p:nvSpPr>
          <p:cNvPr name="TextBox 5" id="5"/>
          <p:cNvSpPr txBox="true"/>
          <p:nvPr/>
        </p:nvSpPr>
        <p:spPr>
          <a:xfrm rot="0">
            <a:off x="310997" y="7565504"/>
            <a:ext cx="16550735" cy="2050044"/>
          </a:xfrm>
          <a:prstGeom prst="rect">
            <a:avLst/>
          </a:prstGeom>
        </p:spPr>
        <p:txBody>
          <a:bodyPr anchor="t" rtlCol="false" tIns="0" lIns="0" bIns="0" rIns="0">
            <a:spAutoFit/>
          </a:bodyPr>
          <a:lstStyle/>
          <a:p>
            <a:pPr algn="l" marL="629263" indent="-314632" lvl="1">
              <a:lnSpc>
                <a:spcPts val="4080"/>
              </a:lnSpc>
              <a:buFont typeface="Arial"/>
              <a:buChar char="•"/>
            </a:pPr>
            <a:r>
              <a:rPr lang="en-US" b="true" sz="2914">
                <a:solidFill>
                  <a:srgbClr val="FFFFFF"/>
                </a:solidFill>
                <a:latin typeface="Public Sans Bold"/>
                <a:ea typeface="Public Sans Bold"/>
                <a:cs typeface="Public Sans Bold"/>
                <a:sym typeface="Public Sans Bold"/>
              </a:rPr>
              <a:t>Search Bar:  </a:t>
            </a:r>
            <a:r>
              <a:rPr lang="en-US" sz="2914">
                <a:solidFill>
                  <a:srgbClr val="FFFFFF"/>
                </a:solidFill>
                <a:latin typeface="Public Sans"/>
                <a:ea typeface="Public Sans"/>
                <a:cs typeface="Public Sans"/>
                <a:sym typeface="Public Sans"/>
              </a:rPr>
              <a:t>Using MapLibre the search bar can search for any place by typing its name or the latitude and longitude of that place, which pin points the location if search results match.</a:t>
            </a:r>
          </a:p>
          <a:p>
            <a:pPr algn="l" marL="629263" indent="-314632" lvl="1">
              <a:lnSpc>
                <a:spcPts val="4080"/>
              </a:lnSpc>
              <a:buFont typeface="Arial"/>
              <a:buChar char="•"/>
            </a:pPr>
            <a:r>
              <a:rPr lang="en-US" b="true" sz="2914">
                <a:solidFill>
                  <a:srgbClr val="FFFFFF"/>
                </a:solidFill>
                <a:latin typeface="Public Sans Bold"/>
                <a:ea typeface="Public Sans Bold"/>
                <a:cs typeface="Public Sans Bold"/>
                <a:sym typeface="Public Sans Bold"/>
              </a:rPr>
              <a:t>Navigation Bar: </a:t>
            </a:r>
            <a:r>
              <a:rPr lang="en-US" sz="2914">
                <a:solidFill>
                  <a:srgbClr val="FFFFFF"/>
                </a:solidFill>
                <a:latin typeface="Public Sans"/>
                <a:ea typeface="Public Sans"/>
                <a:cs typeface="Public Sans"/>
                <a:sym typeface="Public Sans"/>
              </a:rPr>
              <a:t>The bottom of the page has 4 options for navigation which are discussed in the upcoming slides.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11317408" y="1326581"/>
            <a:ext cx="4941233" cy="7931719"/>
          </a:xfrm>
          <a:custGeom>
            <a:avLst/>
            <a:gdLst/>
            <a:ahLst/>
            <a:cxnLst/>
            <a:rect r="r" b="b" t="t" l="l"/>
            <a:pathLst>
              <a:path h="7931719" w="4941233">
                <a:moveTo>
                  <a:pt x="0" y="0"/>
                </a:moveTo>
                <a:lnTo>
                  <a:pt x="4941233" y="0"/>
                </a:lnTo>
                <a:lnTo>
                  <a:pt x="4941233" y="7931719"/>
                </a:lnTo>
                <a:lnTo>
                  <a:pt x="0" y="7931719"/>
                </a:lnTo>
                <a:lnTo>
                  <a:pt x="0" y="0"/>
                </a:lnTo>
                <a:close/>
              </a:path>
            </a:pathLst>
          </a:custGeom>
          <a:blipFill>
            <a:blip r:embed="rId2"/>
            <a:stretch>
              <a:fillRect l="0" t="0" r="0" b="0"/>
            </a:stretch>
          </a:blipFill>
        </p:spPr>
      </p:sp>
      <p:sp>
        <p:nvSpPr>
          <p:cNvPr name="TextBox 3" id="3"/>
          <p:cNvSpPr txBox="true"/>
          <p:nvPr/>
        </p:nvSpPr>
        <p:spPr>
          <a:xfrm rot="0">
            <a:off x="1242124" y="3098058"/>
            <a:ext cx="8926363" cy="5136144"/>
          </a:xfrm>
          <a:prstGeom prst="rect">
            <a:avLst/>
          </a:prstGeom>
        </p:spPr>
        <p:txBody>
          <a:bodyPr anchor="t" rtlCol="false" tIns="0" lIns="0" bIns="0" rIns="0">
            <a:spAutoFit/>
          </a:bodyPr>
          <a:lstStyle/>
          <a:p>
            <a:pPr algn="l">
              <a:lnSpc>
                <a:spcPts val="4080"/>
              </a:lnSpc>
            </a:pPr>
            <a:r>
              <a:rPr lang="en-US" sz="2914">
                <a:solidFill>
                  <a:srgbClr val="FFFFFF"/>
                </a:solidFill>
                <a:latin typeface="Public Sans"/>
                <a:ea typeface="Public Sans"/>
                <a:cs typeface="Public Sans"/>
                <a:sym typeface="Public Sans"/>
              </a:rPr>
              <a:t>Here one can Sign In with his/her ID and password and Log In if already made.</a:t>
            </a:r>
          </a:p>
          <a:p>
            <a:pPr algn="l">
              <a:lnSpc>
                <a:spcPts val="4080"/>
              </a:lnSpc>
            </a:pPr>
            <a:r>
              <a:rPr lang="en-US" sz="2914">
                <a:solidFill>
                  <a:srgbClr val="FFFFFF"/>
                </a:solidFill>
                <a:latin typeface="Public Sans"/>
                <a:ea typeface="Public Sans"/>
                <a:cs typeface="Public Sans"/>
                <a:sym typeface="Public Sans"/>
              </a:rPr>
              <a:t>If the user already is logged in then it will show another pop up UI which tells about the user’s ID and email for verification otherwise the user is redirected to another UI where he is asked about his/her personal info and email ID for verification and a recent activity page is shown. After filling up the info, user will be ready to back and login with his ID.</a:t>
            </a:r>
          </a:p>
        </p:txBody>
      </p:sp>
      <p:sp>
        <p:nvSpPr>
          <p:cNvPr name="TextBox 4" id="4"/>
          <p:cNvSpPr txBox="true"/>
          <p:nvPr/>
        </p:nvSpPr>
        <p:spPr>
          <a:xfrm rot="0">
            <a:off x="690036" y="452198"/>
            <a:ext cx="9148874" cy="1278840"/>
          </a:xfrm>
          <a:prstGeom prst="rect">
            <a:avLst/>
          </a:prstGeom>
        </p:spPr>
        <p:txBody>
          <a:bodyPr anchor="t" rtlCol="false" tIns="0" lIns="0" bIns="0" rIns="0">
            <a:spAutoFit/>
          </a:bodyPr>
          <a:lstStyle/>
          <a:p>
            <a:pPr algn="l">
              <a:lnSpc>
                <a:spcPts val="9836"/>
              </a:lnSpc>
            </a:pPr>
            <a:r>
              <a:rPr lang="en-US" sz="7026" b="true">
                <a:solidFill>
                  <a:srgbClr val="FFFFFF"/>
                </a:solidFill>
                <a:latin typeface="Poppins Bold"/>
                <a:ea typeface="Poppins Bold"/>
                <a:cs typeface="Poppins Bold"/>
                <a:sym typeface="Poppins Bold"/>
              </a:rPr>
              <a:t>Navigation Options:</a:t>
            </a:r>
          </a:p>
        </p:txBody>
      </p:sp>
      <p:sp>
        <p:nvSpPr>
          <p:cNvPr name="TextBox 5" id="5"/>
          <p:cNvSpPr txBox="true"/>
          <p:nvPr/>
        </p:nvSpPr>
        <p:spPr>
          <a:xfrm rot="0">
            <a:off x="523044" y="1964985"/>
            <a:ext cx="4574437" cy="506994"/>
          </a:xfrm>
          <a:prstGeom prst="rect">
            <a:avLst/>
          </a:prstGeom>
        </p:spPr>
        <p:txBody>
          <a:bodyPr anchor="t" rtlCol="false" tIns="0" lIns="0" bIns="0" rIns="0">
            <a:spAutoFit/>
          </a:bodyPr>
          <a:lstStyle/>
          <a:p>
            <a:pPr algn="l" marL="629263" indent="-314632" lvl="1">
              <a:lnSpc>
                <a:spcPts val="4080"/>
              </a:lnSpc>
              <a:buFont typeface="Arial"/>
              <a:buChar char="•"/>
            </a:pPr>
            <a:r>
              <a:rPr lang="en-US" b="true" sz="2914">
                <a:solidFill>
                  <a:srgbClr val="FFFFFF"/>
                </a:solidFill>
                <a:latin typeface="Public Sans Bold"/>
                <a:ea typeface="Public Sans Bold"/>
                <a:cs typeface="Public Sans Bold"/>
                <a:sym typeface="Public Sans Bold"/>
              </a:rPr>
              <a:t>Profile Section: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TextBox 2" id="2"/>
          <p:cNvSpPr txBox="true"/>
          <p:nvPr/>
        </p:nvSpPr>
        <p:spPr>
          <a:xfrm rot="0">
            <a:off x="913167" y="6443886"/>
            <a:ext cx="7432345" cy="2564394"/>
          </a:xfrm>
          <a:prstGeom prst="rect">
            <a:avLst/>
          </a:prstGeom>
        </p:spPr>
        <p:txBody>
          <a:bodyPr anchor="t" rtlCol="false" tIns="0" lIns="0" bIns="0" rIns="0">
            <a:spAutoFit/>
          </a:bodyPr>
          <a:lstStyle/>
          <a:p>
            <a:pPr algn="l">
              <a:lnSpc>
                <a:spcPts val="4080"/>
              </a:lnSpc>
            </a:pPr>
            <a:r>
              <a:rPr lang="en-US" sz="2914">
                <a:solidFill>
                  <a:srgbClr val="FFFFFF"/>
                </a:solidFill>
                <a:latin typeface="Public Sans"/>
                <a:ea typeface="Public Sans"/>
                <a:cs typeface="Public Sans"/>
                <a:sym typeface="Public Sans"/>
              </a:rPr>
              <a:t>This is a very useful feature for the newcomers and others too as you can share your exact location in IIT Campus allowing you to find nearest path to a certain location efficiently.</a:t>
            </a:r>
          </a:p>
        </p:txBody>
      </p:sp>
      <p:sp>
        <p:nvSpPr>
          <p:cNvPr name="Freeform 3" id="3"/>
          <p:cNvSpPr/>
          <p:nvPr/>
        </p:nvSpPr>
        <p:spPr>
          <a:xfrm flipH="false" flipV="false" rot="0">
            <a:off x="8123819" y="5863799"/>
            <a:ext cx="4515430" cy="3603777"/>
          </a:xfrm>
          <a:custGeom>
            <a:avLst/>
            <a:gdLst/>
            <a:ahLst/>
            <a:cxnLst/>
            <a:rect r="r" b="b" t="t" l="l"/>
            <a:pathLst>
              <a:path h="3603777" w="4515430">
                <a:moveTo>
                  <a:pt x="0" y="0"/>
                </a:moveTo>
                <a:lnTo>
                  <a:pt x="4515430" y="0"/>
                </a:lnTo>
                <a:lnTo>
                  <a:pt x="4515430" y="3603777"/>
                </a:lnTo>
                <a:lnTo>
                  <a:pt x="0" y="3603777"/>
                </a:lnTo>
                <a:lnTo>
                  <a:pt x="0" y="0"/>
                </a:lnTo>
                <a:close/>
              </a:path>
            </a:pathLst>
          </a:custGeom>
          <a:blipFill>
            <a:blip r:embed="rId2"/>
            <a:stretch>
              <a:fillRect l="0" t="-5340" r="0" b="0"/>
            </a:stretch>
          </a:blipFill>
        </p:spPr>
      </p:sp>
      <p:sp>
        <p:nvSpPr>
          <p:cNvPr name="Freeform 4" id="4"/>
          <p:cNvSpPr/>
          <p:nvPr/>
        </p:nvSpPr>
        <p:spPr>
          <a:xfrm flipH="false" flipV="false" rot="0">
            <a:off x="13185918" y="1248860"/>
            <a:ext cx="4073382" cy="7488756"/>
          </a:xfrm>
          <a:custGeom>
            <a:avLst/>
            <a:gdLst/>
            <a:ahLst/>
            <a:cxnLst/>
            <a:rect r="r" b="b" t="t" l="l"/>
            <a:pathLst>
              <a:path h="7488756" w="4073382">
                <a:moveTo>
                  <a:pt x="0" y="0"/>
                </a:moveTo>
                <a:lnTo>
                  <a:pt x="4073382" y="0"/>
                </a:lnTo>
                <a:lnTo>
                  <a:pt x="4073382" y="7488756"/>
                </a:lnTo>
                <a:lnTo>
                  <a:pt x="0" y="7488756"/>
                </a:lnTo>
                <a:lnTo>
                  <a:pt x="0" y="0"/>
                </a:lnTo>
                <a:close/>
              </a:path>
            </a:pathLst>
          </a:custGeom>
          <a:blipFill>
            <a:blip r:embed="rId3"/>
            <a:stretch>
              <a:fillRect l="0" t="0" r="0" b="0"/>
            </a:stretch>
          </a:blipFill>
        </p:spPr>
      </p:sp>
      <p:sp>
        <p:nvSpPr>
          <p:cNvPr name="TextBox 5" id="5"/>
          <p:cNvSpPr txBox="true"/>
          <p:nvPr/>
        </p:nvSpPr>
        <p:spPr>
          <a:xfrm rot="0">
            <a:off x="913167" y="1325060"/>
            <a:ext cx="7432345" cy="3593094"/>
          </a:xfrm>
          <a:prstGeom prst="rect">
            <a:avLst/>
          </a:prstGeom>
        </p:spPr>
        <p:txBody>
          <a:bodyPr anchor="t" rtlCol="false" tIns="0" lIns="0" bIns="0" rIns="0">
            <a:spAutoFit/>
          </a:bodyPr>
          <a:lstStyle/>
          <a:p>
            <a:pPr algn="l">
              <a:lnSpc>
                <a:spcPts val="4080"/>
              </a:lnSpc>
            </a:pPr>
            <a:r>
              <a:rPr lang="en-US" sz="2914">
                <a:solidFill>
                  <a:srgbClr val="FFFFFF"/>
                </a:solidFill>
                <a:latin typeface="Public Sans"/>
                <a:ea typeface="Public Sans"/>
                <a:cs typeface="Public Sans"/>
                <a:sym typeface="Public Sans"/>
              </a:rPr>
              <a:t>Just like a school noticeboard this section will contain necessary information to be published publicly like all the events going on in the campus and where. The UI contains various tiles which user can copy or share as a piece of information on various platforms.</a:t>
            </a:r>
          </a:p>
        </p:txBody>
      </p:sp>
      <p:sp>
        <p:nvSpPr>
          <p:cNvPr name="TextBox 6" id="6"/>
          <p:cNvSpPr txBox="true"/>
          <p:nvPr/>
        </p:nvSpPr>
        <p:spPr>
          <a:xfrm rot="0">
            <a:off x="294239" y="741865"/>
            <a:ext cx="4574437" cy="506994"/>
          </a:xfrm>
          <a:prstGeom prst="rect">
            <a:avLst/>
          </a:prstGeom>
        </p:spPr>
        <p:txBody>
          <a:bodyPr anchor="t" rtlCol="false" tIns="0" lIns="0" bIns="0" rIns="0">
            <a:spAutoFit/>
          </a:bodyPr>
          <a:lstStyle/>
          <a:p>
            <a:pPr algn="l" marL="629263" indent="-314632" lvl="1">
              <a:lnSpc>
                <a:spcPts val="4080"/>
              </a:lnSpc>
              <a:buFont typeface="Arial"/>
              <a:buChar char="•"/>
            </a:pPr>
            <a:r>
              <a:rPr lang="en-US" b="true" sz="2914">
                <a:solidFill>
                  <a:srgbClr val="FFFFFF"/>
                </a:solidFill>
                <a:latin typeface="Public Sans Bold"/>
                <a:ea typeface="Public Sans Bold"/>
                <a:cs typeface="Public Sans Bold"/>
                <a:sym typeface="Public Sans Bold"/>
              </a:rPr>
              <a:t>Noticeboard Section:</a:t>
            </a:r>
          </a:p>
        </p:txBody>
      </p:sp>
      <p:sp>
        <p:nvSpPr>
          <p:cNvPr name="TextBox 7" id="7"/>
          <p:cNvSpPr txBox="true"/>
          <p:nvPr/>
        </p:nvSpPr>
        <p:spPr>
          <a:xfrm rot="0">
            <a:off x="294239" y="5797124"/>
            <a:ext cx="4574437" cy="506994"/>
          </a:xfrm>
          <a:prstGeom prst="rect">
            <a:avLst/>
          </a:prstGeom>
        </p:spPr>
        <p:txBody>
          <a:bodyPr anchor="t" rtlCol="false" tIns="0" lIns="0" bIns="0" rIns="0">
            <a:spAutoFit/>
          </a:bodyPr>
          <a:lstStyle/>
          <a:p>
            <a:pPr algn="l" marL="629263" indent="-314632" lvl="1">
              <a:lnSpc>
                <a:spcPts val="4080"/>
              </a:lnSpc>
              <a:buFont typeface="Arial"/>
              <a:buChar char="•"/>
            </a:pPr>
            <a:r>
              <a:rPr lang="en-US" b="true" sz="2914">
                <a:solidFill>
                  <a:srgbClr val="FFFFFF"/>
                </a:solidFill>
                <a:latin typeface="Public Sans Bold"/>
                <a:ea typeface="Public Sans Bold"/>
                <a:cs typeface="Public Sans Bold"/>
                <a:sym typeface="Public Sans Bold"/>
              </a:rPr>
              <a:t>Share Location: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12533204" y="2356865"/>
            <a:ext cx="3800790" cy="6901435"/>
          </a:xfrm>
          <a:custGeom>
            <a:avLst/>
            <a:gdLst/>
            <a:ahLst/>
            <a:cxnLst/>
            <a:rect r="r" b="b" t="t" l="l"/>
            <a:pathLst>
              <a:path h="6901435" w="3800790">
                <a:moveTo>
                  <a:pt x="0" y="0"/>
                </a:moveTo>
                <a:lnTo>
                  <a:pt x="3800790" y="0"/>
                </a:lnTo>
                <a:lnTo>
                  <a:pt x="3800790" y="6901435"/>
                </a:lnTo>
                <a:lnTo>
                  <a:pt x="0" y="6901435"/>
                </a:lnTo>
                <a:lnTo>
                  <a:pt x="0" y="0"/>
                </a:lnTo>
                <a:close/>
              </a:path>
            </a:pathLst>
          </a:custGeom>
          <a:blipFill>
            <a:blip r:embed="rId2"/>
            <a:stretch>
              <a:fillRect l="0" t="0" r="0" b="0"/>
            </a:stretch>
          </a:blipFill>
        </p:spPr>
      </p:sp>
      <p:sp>
        <p:nvSpPr>
          <p:cNvPr name="TextBox 3" id="3"/>
          <p:cNvSpPr txBox="true"/>
          <p:nvPr/>
        </p:nvSpPr>
        <p:spPr>
          <a:xfrm rot="0">
            <a:off x="865455" y="4434995"/>
            <a:ext cx="9723590" cy="3593094"/>
          </a:xfrm>
          <a:prstGeom prst="rect">
            <a:avLst/>
          </a:prstGeom>
        </p:spPr>
        <p:txBody>
          <a:bodyPr anchor="t" rtlCol="false" tIns="0" lIns="0" bIns="0" rIns="0">
            <a:spAutoFit/>
          </a:bodyPr>
          <a:lstStyle/>
          <a:p>
            <a:pPr algn="l">
              <a:lnSpc>
                <a:spcPts val="4080"/>
              </a:lnSpc>
            </a:pPr>
            <a:r>
              <a:rPr lang="en-US" sz="2914">
                <a:solidFill>
                  <a:srgbClr val="FFFFFF"/>
                </a:solidFill>
                <a:latin typeface="Public Sans"/>
                <a:ea typeface="Public Sans"/>
                <a:cs typeface="Public Sans"/>
                <a:sym typeface="Public Sans"/>
              </a:rPr>
              <a:t>This is a feature for rating and adding a personal review in the community letting others know about it. People can rate among 5 stars add pictures of the location or write their thoughts about it and when clicking on a location, it opens the location details along with an add review option which shows this UI which is a menu that slides up for adding the review.</a:t>
            </a:r>
          </a:p>
        </p:txBody>
      </p:sp>
      <p:sp>
        <p:nvSpPr>
          <p:cNvPr name="TextBox 4" id="4"/>
          <p:cNvSpPr txBox="true"/>
          <p:nvPr/>
        </p:nvSpPr>
        <p:spPr>
          <a:xfrm rot="0">
            <a:off x="705286" y="3162648"/>
            <a:ext cx="8851611" cy="1012191"/>
          </a:xfrm>
          <a:prstGeom prst="rect">
            <a:avLst/>
          </a:prstGeom>
        </p:spPr>
        <p:txBody>
          <a:bodyPr anchor="t" rtlCol="false" tIns="0" lIns="0" bIns="0" rIns="0">
            <a:spAutoFit/>
          </a:bodyPr>
          <a:lstStyle/>
          <a:p>
            <a:pPr algn="l">
              <a:lnSpc>
                <a:spcPts val="8259"/>
              </a:lnSpc>
            </a:pPr>
            <a:r>
              <a:rPr lang="en-US" sz="5899" b="true">
                <a:solidFill>
                  <a:srgbClr val="FFFFFF"/>
                </a:solidFill>
                <a:latin typeface="Public Sans Bold"/>
                <a:ea typeface="Public Sans Bold"/>
                <a:cs typeface="Public Sans Bold"/>
                <a:sym typeface="Public Sans Bold"/>
              </a:rPr>
              <a:t>Add Review Feature:</a:t>
            </a:r>
          </a:p>
        </p:txBody>
      </p:sp>
      <p:sp>
        <p:nvSpPr>
          <p:cNvPr name="TextBox 5" id="5"/>
          <p:cNvSpPr txBox="true"/>
          <p:nvPr/>
        </p:nvSpPr>
        <p:spPr>
          <a:xfrm rot="0">
            <a:off x="246527" y="789577"/>
            <a:ext cx="4574437" cy="506994"/>
          </a:xfrm>
          <a:prstGeom prst="rect">
            <a:avLst/>
          </a:prstGeom>
        </p:spPr>
        <p:txBody>
          <a:bodyPr anchor="t" rtlCol="false" tIns="0" lIns="0" bIns="0" rIns="0">
            <a:spAutoFit/>
          </a:bodyPr>
          <a:lstStyle/>
          <a:p>
            <a:pPr algn="l" marL="629263" indent="-314632" lvl="1">
              <a:lnSpc>
                <a:spcPts val="4080"/>
              </a:lnSpc>
              <a:buFont typeface="Arial"/>
              <a:buChar char="•"/>
            </a:pPr>
            <a:r>
              <a:rPr lang="en-US" b="true" sz="2914">
                <a:solidFill>
                  <a:srgbClr val="FFFFFF"/>
                </a:solidFill>
                <a:latin typeface="Public Sans Bold"/>
                <a:ea typeface="Public Sans Bold"/>
                <a:cs typeface="Public Sans Bold"/>
                <a:sym typeface="Public Sans Bold"/>
              </a:rPr>
              <a:t>Official Docs Section:</a:t>
            </a:r>
          </a:p>
        </p:txBody>
      </p:sp>
      <p:sp>
        <p:nvSpPr>
          <p:cNvPr name="TextBox 6" id="6"/>
          <p:cNvSpPr txBox="true"/>
          <p:nvPr/>
        </p:nvSpPr>
        <p:spPr>
          <a:xfrm rot="0">
            <a:off x="865455" y="1389835"/>
            <a:ext cx="10318767" cy="1021344"/>
          </a:xfrm>
          <a:prstGeom prst="rect">
            <a:avLst/>
          </a:prstGeom>
        </p:spPr>
        <p:txBody>
          <a:bodyPr anchor="t" rtlCol="false" tIns="0" lIns="0" bIns="0" rIns="0">
            <a:spAutoFit/>
          </a:bodyPr>
          <a:lstStyle/>
          <a:p>
            <a:pPr algn="l">
              <a:lnSpc>
                <a:spcPts val="4080"/>
              </a:lnSpc>
            </a:pPr>
            <a:r>
              <a:rPr lang="en-US" sz="2914">
                <a:solidFill>
                  <a:srgbClr val="FFFFFF"/>
                </a:solidFill>
                <a:latin typeface="Public Sans"/>
                <a:ea typeface="Public Sans"/>
                <a:cs typeface="Public Sans"/>
                <a:sym typeface="Public Sans"/>
              </a:rPr>
              <a:t>This redirects the user to the official docs webpage of the Campus Compass where one can find the official Docs of it.</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06090F"/>
        </a:solidFill>
      </p:bgPr>
    </p:bg>
    <p:spTree>
      <p:nvGrpSpPr>
        <p:cNvPr id="1" name=""/>
        <p:cNvGrpSpPr/>
        <p:nvPr/>
      </p:nvGrpSpPr>
      <p:grpSpPr>
        <a:xfrm>
          <a:off x="0" y="0"/>
          <a:ext cx="0" cy="0"/>
          <a:chOff x="0" y="0"/>
          <a:chExt cx="0" cy="0"/>
        </a:xfrm>
      </p:grpSpPr>
      <p:grpSp>
        <p:nvGrpSpPr>
          <p:cNvPr name="Group 2" id="2"/>
          <p:cNvGrpSpPr/>
          <p:nvPr/>
        </p:nvGrpSpPr>
        <p:grpSpPr>
          <a:xfrm rot="0">
            <a:off x="7939764" y="2542145"/>
            <a:ext cx="9625884" cy="5328938"/>
            <a:chOff x="0" y="0"/>
            <a:chExt cx="2535212" cy="1403506"/>
          </a:xfrm>
        </p:grpSpPr>
        <p:sp>
          <p:nvSpPr>
            <p:cNvPr name="Freeform 3" id="3"/>
            <p:cNvSpPr/>
            <p:nvPr/>
          </p:nvSpPr>
          <p:spPr>
            <a:xfrm flipH="false" flipV="false" rot="0">
              <a:off x="0" y="0"/>
              <a:ext cx="2535212" cy="1403506"/>
            </a:xfrm>
            <a:custGeom>
              <a:avLst/>
              <a:gdLst/>
              <a:ahLst/>
              <a:cxnLst/>
              <a:rect r="r" b="b" t="t" l="l"/>
              <a:pathLst>
                <a:path h="1403506" w="2535212">
                  <a:moveTo>
                    <a:pt x="8043" y="0"/>
                  </a:moveTo>
                  <a:lnTo>
                    <a:pt x="2527169" y="0"/>
                  </a:lnTo>
                  <a:cubicBezTo>
                    <a:pt x="2531611" y="0"/>
                    <a:pt x="2535212" y="3601"/>
                    <a:pt x="2535212" y="8043"/>
                  </a:cubicBezTo>
                  <a:lnTo>
                    <a:pt x="2535212" y="1395463"/>
                  </a:lnTo>
                  <a:cubicBezTo>
                    <a:pt x="2535212" y="1399905"/>
                    <a:pt x="2531611" y="1403506"/>
                    <a:pt x="2527169" y="1403506"/>
                  </a:cubicBezTo>
                  <a:lnTo>
                    <a:pt x="8043" y="1403506"/>
                  </a:lnTo>
                  <a:cubicBezTo>
                    <a:pt x="3601" y="1403506"/>
                    <a:pt x="0" y="1399905"/>
                    <a:pt x="0" y="1395463"/>
                  </a:cubicBezTo>
                  <a:lnTo>
                    <a:pt x="0" y="8043"/>
                  </a:lnTo>
                  <a:cubicBezTo>
                    <a:pt x="0" y="3601"/>
                    <a:pt x="3601" y="0"/>
                    <a:pt x="8043" y="0"/>
                  </a:cubicBezTo>
                  <a:close/>
                </a:path>
              </a:pathLst>
            </a:custGeom>
            <a:solidFill>
              <a:srgbClr val="FFFFFF"/>
            </a:solidFill>
          </p:spPr>
        </p:sp>
        <p:sp>
          <p:nvSpPr>
            <p:cNvPr name="TextBox 4" id="4"/>
            <p:cNvSpPr txBox="true"/>
            <p:nvPr/>
          </p:nvSpPr>
          <p:spPr>
            <a:xfrm>
              <a:off x="0" y="-57150"/>
              <a:ext cx="2535212" cy="1460656"/>
            </a:xfrm>
            <a:prstGeom prst="rect">
              <a:avLst/>
            </a:prstGeom>
          </p:spPr>
          <p:txBody>
            <a:bodyPr anchor="ctr" rtlCol="false" tIns="50800" lIns="50800" bIns="50800" rIns="50800"/>
            <a:lstStyle/>
            <a:p>
              <a:pPr algn="ctr">
                <a:lnSpc>
                  <a:spcPts val="3220"/>
                </a:lnSpc>
              </a:pPr>
            </a:p>
          </p:txBody>
        </p:sp>
      </p:grpSp>
      <p:sp>
        <p:nvSpPr>
          <p:cNvPr name="TextBox 5" id="5"/>
          <p:cNvSpPr txBox="true"/>
          <p:nvPr/>
        </p:nvSpPr>
        <p:spPr>
          <a:xfrm rot="0">
            <a:off x="683866" y="592505"/>
            <a:ext cx="12068840" cy="622564"/>
          </a:xfrm>
          <a:prstGeom prst="rect">
            <a:avLst/>
          </a:prstGeom>
        </p:spPr>
        <p:txBody>
          <a:bodyPr anchor="t" rtlCol="false" tIns="0" lIns="0" bIns="0" rIns="0">
            <a:spAutoFit/>
          </a:bodyPr>
          <a:lstStyle/>
          <a:p>
            <a:pPr algn="l">
              <a:lnSpc>
                <a:spcPts val="5060"/>
              </a:lnSpc>
            </a:pPr>
            <a:r>
              <a:rPr lang="en-US" sz="3614" b="true">
                <a:solidFill>
                  <a:srgbClr val="FFFFFF"/>
                </a:solidFill>
                <a:latin typeface="Public Sans Bold"/>
                <a:ea typeface="Public Sans Bold"/>
                <a:cs typeface="Public Sans Bold"/>
                <a:sym typeface="Public Sans Bold"/>
              </a:rPr>
              <a:t>Admin Side UI:</a:t>
            </a:r>
          </a:p>
        </p:txBody>
      </p:sp>
      <p:sp>
        <p:nvSpPr>
          <p:cNvPr name="TextBox 6" id="6"/>
          <p:cNvSpPr txBox="true"/>
          <p:nvPr/>
        </p:nvSpPr>
        <p:spPr>
          <a:xfrm rot="0">
            <a:off x="934461" y="3695747"/>
            <a:ext cx="6595728" cy="2050044"/>
          </a:xfrm>
          <a:prstGeom prst="rect">
            <a:avLst/>
          </a:prstGeom>
        </p:spPr>
        <p:txBody>
          <a:bodyPr anchor="t" rtlCol="false" tIns="0" lIns="0" bIns="0" rIns="0">
            <a:spAutoFit/>
          </a:bodyPr>
          <a:lstStyle/>
          <a:p>
            <a:pPr algn="l">
              <a:lnSpc>
                <a:spcPts val="4080"/>
              </a:lnSpc>
            </a:pPr>
            <a:r>
              <a:rPr lang="en-US" sz="2914">
                <a:solidFill>
                  <a:srgbClr val="FFFFFF"/>
                </a:solidFill>
                <a:latin typeface="Public Sans"/>
                <a:ea typeface="Public Sans"/>
                <a:cs typeface="Public Sans"/>
                <a:sym typeface="Public Sans"/>
              </a:rPr>
              <a:t>The side navigation bar in the diagram serves as the primary menu for navigating between different sections or modules of the portal.</a:t>
            </a:r>
          </a:p>
        </p:txBody>
      </p:sp>
      <p:sp>
        <p:nvSpPr>
          <p:cNvPr name="TextBox 7" id="7"/>
          <p:cNvSpPr txBox="true"/>
          <p:nvPr/>
        </p:nvSpPr>
        <p:spPr>
          <a:xfrm rot="0">
            <a:off x="524647" y="3095490"/>
            <a:ext cx="3028900" cy="506994"/>
          </a:xfrm>
          <a:prstGeom prst="rect">
            <a:avLst/>
          </a:prstGeom>
        </p:spPr>
        <p:txBody>
          <a:bodyPr anchor="t" rtlCol="false" tIns="0" lIns="0" bIns="0" rIns="0">
            <a:spAutoFit/>
          </a:bodyPr>
          <a:lstStyle/>
          <a:p>
            <a:pPr algn="l" marL="629263" indent="-314632" lvl="1">
              <a:lnSpc>
                <a:spcPts val="4080"/>
              </a:lnSpc>
              <a:buFont typeface="Arial"/>
              <a:buChar char="•"/>
            </a:pPr>
            <a:r>
              <a:rPr lang="en-US" sz="2914">
                <a:solidFill>
                  <a:srgbClr val="FFFFFF"/>
                </a:solidFill>
                <a:latin typeface="Public Sans"/>
                <a:ea typeface="Public Sans"/>
                <a:cs typeface="Public Sans"/>
                <a:sym typeface="Public Sans"/>
              </a:rPr>
              <a:t>Nav Bar</a:t>
            </a:r>
          </a:p>
        </p:txBody>
      </p:sp>
      <p:sp>
        <p:nvSpPr>
          <p:cNvPr name="TextBox 8" id="8"/>
          <p:cNvSpPr txBox="true"/>
          <p:nvPr/>
        </p:nvSpPr>
        <p:spPr>
          <a:xfrm rot="0">
            <a:off x="1028700" y="1352955"/>
            <a:ext cx="16230600" cy="1021344"/>
          </a:xfrm>
          <a:prstGeom prst="rect">
            <a:avLst/>
          </a:prstGeom>
        </p:spPr>
        <p:txBody>
          <a:bodyPr anchor="t" rtlCol="false" tIns="0" lIns="0" bIns="0" rIns="0">
            <a:spAutoFit/>
          </a:bodyPr>
          <a:lstStyle/>
          <a:p>
            <a:pPr algn="l">
              <a:lnSpc>
                <a:spcPts val="4080"/>
              </a:lnSpc>
            </a:pPr>
            <a:r>
              <a:rPr lang="en-US" sz="2914">
                <a:solidFill>
                  <a:srgbClr val="FFFFFF"/>
                </a:solidFill>
                <a:latin typeface="Public Sans"/>
                <a:ea typeface="Public Sans"/>
                <a:cs typeface="Public Sans"/>
                <a:sym typeface="Public Sans"/>
              </a:rPr>
              <a:t>The admin UI will is catered for desktop use and will provide various administrative functionalities as followed:</a:t>
            </a:r>
          </a:p>
        </p:txBody>
      </p:sp>
      <p:grpSp>
        <p:nvGrpSpPr>
          <p:cNvPr name="Group 9" id="9"/>
          <p:cNvGrpSpPr/>
          <p:nvPr/>
        </p:nvGrpSpPr>
        <p:grpSpPr>
          <a:xfrm rot="0">
            <a:off x="7986411" y="2595208"/>
            <a:ext cx="1941102" cy="5222812"/>
            <a:chOff x="0" y="0"/>
            <a:chExt cx="511237" cy="1375555"/>
          </a:xfrm>
        </p:grpSpPr>
        <p:sp>
          <p:nvSpPr>
            <p:cNvPr name="Freeform 10" id="10"/>
            <p:cNvSpPr/>
            <p:nvPr/>
          </p:nvSpPr>
          <p:spPr>
            <a:xfrm flipH="false" flipV="false" rot="0">
              <a:off x="0" y="0"/>
              <a:ext cx="511237" cy="1375555"/>
            </a:xfrm>
            <a:custGeom>
              <a:avLst/>
              <a:gdLst/>
              <a:ahLst/>
              <a:cxnLst/>
              <a:rect r="r" b="b" t="t" l="l"/>
              <a:pathLst>
                <a:path h="1375555" w="511237">
                  <a:moveTo>
                    <a:pt x="39884" y="0"/>
                  </a:moveTo>
                  <a:lnTo>
                    <a:pt x="471353" y="0"/>
                  </a:lnTo>
                  <a:cubicBezTo>
                    <a:pt x="481931" y="0"/>
                    <a:pt x="492075" y="4202"/>
                    <a:pt x="499555" y="11682"/>
                  </a:cubicBezTo>
                  <a:cubicBezTo>
                    <a:pt x="507035" y="19162"/>
                    <a:pt x="511237" y="29306"/>
                    <a:pt x="511237" y="39884"/>
                  </a:cubicBezTo>
                  <a:lnTo>
                    <a:pt x="511237" y="1335671"/>
                  </a:lnTo>
                  <a:cubicBezTo>
                    <a:pt x="511237" y="1357699"/>
                    <a:pt x="493380" y="1375555"/>
                    <a:pt x="471353" y="1375555"/>
                  </a:cubicBezTo>
                  <a:lnTo>
                    <a:pt x="39884" y="1375555"/>
                  </a:lnTo>
                  <a:cubicBezTo>
                    <a:pt x="29306" y="1375555"/>
                    <a:pt x="19162" y="1371353"/>
                    <a:pt x="11682" y="1363874"/>
                  </a:cubicBezTo>
                  <a:cubicBezTo>
                    <a:pt x="4202" y="1356394"/>
                    <a:pt x="0" y="1346249"/>
                    <a:pt x="0" y="1335671"/>
                  </a:cubicBezTo>
                  <a:lnTo>
                    <a:pt x="0" y="39884"/>
                  </a:lnTo>
                  <a:cubicBezTo>
                    <a:pt x="0" y="17857"/>
                    <a:pt x="17857" y="0"/>
                    <a:pt x="39884" y="0"/>
                  </a:cubicBezTo>
                  <a:close/>
                </a:path>
              </a:pathLst>
            </a:custGeom>
            <a:solidFill>
              <a:srgbClr val="C2DAFF"/>
            </a:solidFill>
          </p:spPr>
        </p:sp>
        <p:sp>
          <p:nvSpPr>
            <p:cNvPr name="TextBox 11" id="11"/>
            <p:cNvSpPr txBox="true"/>
            <p:nvPr/>
          </p:nvSpPr>
          <p:spPr>
            <a:xfrm>
              <a:off x="0" y="-57150"/>
              <a:ext cx="511237" cy="1432705"/>
            </a:xfrm>
            <a:prstGeom prst="rect">
              <a:avLst/>
            </a:prstGeom>
          </p:spPr>
          <p:txBody>
            <a:bodyPr anchor="ctr" rtlCol="false" tIns="50800" lIns="50800" bIns="50800" rIns="50800"/>
            <a:lstStyle/>
            <a:p>
              <a:pPr algn="ctr">
                <a:lnSpc>
                  <a:spcPts val="3220"/>
                </a:lnSpc>
              </a:pPr>
            </a:p>
          </p:txBody>
        </p:sp>
      </p:grpSp>
      <p:grpSp>
        <p:nvGrpSpPr>
          <p:cNvPr name="Group 12" id="12"/>
          <p:cNvGrpSpPr/>
          <p:nvPr/>
        </p:nvGrpSpPr>
        <p:grpSpPr>
          <a:xfrm rot="0">
            <a:off x="8062015" y="3088209"/>
            <a:ext cx="1789895" cy="416516"/>
            <a:chOff x="0" y="0"/>
            <a:chExt cx="471413" cy="109700"/>
          </a:xfrm>
        </p:grpSpPr>
        <p:sp>
          <p:nvSpPr>
            <p:cNvPr name="Freeform 13" id="13"/>
            <p:cNvSpPr/>
            <p:nvPr/>
          </p:nvSpPr>
          <p:spPr>
            <a:xfrm flipH="false" flipV="false" rot="0">
              <a:off x="0" y="0"/>
              <a:ext cx="471413" cy="109700"/>
            </a:xfrm>
            <a:custGeom>
              <a:avLst/>
              <a:gdLst/>
              <a:ahLst/>
              <a:cxnLst/>
              <a:rect r="r" b="b" t="t" l="l"/>
              <a:pathLst>
                <a:path h="109700" w="471413">
                  <a:moveTo>
                    <a:pt x="43253" y="0"/>
                  </a:moveTo>
                  <a:lnTo>
                    <a:pt x="428159" y="0"/>
                  </a:lnTo>
                  <a:cubicBezTo>
                    <a:pt x="452047" y="0"/>
                    <a:pt x="471413" y="19365"/>
                    <a:pt x="471413" y="43253"/>
                  </a:cubicBezTo>
                  <a:lnTo>
                    <a:pt x="471413" y="66446"/>
                  </a:lnTo>
                  <a:cubicBezTo>
                    <a:pt x="471413" y="90334"/>
                    <a:pt x="452047" y="109700"/>
                    <a:pt x="428159" y="109700"/>
                  </a:cubicBezTo>
                  <a:lnTo>
                    <a:pt x="43253" y="109700"/>
                  </a:lnTo>
                  <a:cubicBezTo>
                    <a:pt x="19365" y="109700"/>
                    <a:pt x="0" y="90334"/>
                    <a:pt x="0" y="66446"/>
                  </a:cubicBezTo>
                  <a:lnTo>
                    <a:pt x="0" y="43253"/>
                  </a:lnTo>
                  <a:cubicBezTo>
                    <a:pt x="0" y="19365"/>
                    <a:pt x="19365" y="0"/>
                    <a:pt x="43253" y="0"/>
                  </a:cubicBezTo>
                  <a:close/>
                </a:path>
              </a:pathLst>
            </a:custGeom>
            <a:solidFill>
              <a:srgbClr val="607BA5"/>
            </a:solidFill>
          </p:spPr>
        </p:sp>
        <p:sp>
          <p:nvSpPr>
            <p:cNvPr name="TextBox 14" id="14"/>
            <p:cNvSpPr txBox="true"/>
            <p:nvPr/>
          </p:nvSpPr>
          <p:spPr>
            <a:xfrm>
              <a:off x="0" y="-47625"/>
              <a:ext cx="471413" cy="157325"/>
            </a:xfrm>
            <a:prstGeom prst="rect">
              <a:avLst/>
            </a:prstGeom>
          </p:spPr>
          <p:txBody>
            <a:bodyPr anchor="t" rtlCol="false" tIns="50800" lIns="50800" bIns="50800" rIns="50800"/>
            <a:lstStyle/>
            <a:p>
              <a:pPr algn="ctr">
                <a:lnSpc>
                  <a:spcPts val="3220"/>
                </a:lnSpc>
              </a:pPr>
            </a:p>
          </p:txBody>
        </p:sp>
      </p:grpSp>
      <p:grpSp>
        <p:nvGrpSpPr>
          <p:cNvPr name="Group 15" id="15"/>
          <p:cNvGrpSpPr/>
          <p:nvPr/>
        </p:nvGrpSpPr>
        <p:grpSpPr>
          <a:xfrm rot="0">
            <a:off x="8062015" y="3565768"/>
            <a:ext cx="1789895" cy="416516"/>
            <a:chOff x="0" y="0"/>
            <a:chExt cx="471413" cy="109700"/>
          </a:xfrm>
        </p:grpSpPr>
        <p:sp>
          <p:nvSpPr>
            <p:cNvPr name="Freeform 16" id="16"/>
            <p:cNvSpPr/>
            <p:nvPr/>
          </p:nvSpPr>
          <p:spPr>
            <a:xfrm flipH="false" flipV="false" rot="0">
              <a:off x="0" y="0"/>
              <a:ext cx="471413" cy="109700"/>
            </a:xfrm>
            <a:custGeom>
              <a:avLst/>
              <a:gdLst/>
              <a:ahLst/>
              <a:cxnLst/>
              <a:rect r="r" b="b" t="t" l="l"/>
              <a:pathLst>
                <a:path h="109700" w="471413">
                  <a:moveTo>
                    <a:pt x="43253" y="0"/>
                  </a:moveTo>
                  <a:lnTo>
                    <a:pt x="428159" y="0"/>
                  </a:lnTo>
                  <a:cubicBezTo>
                    <a:pt x="452047" y="0"/>
                    <a:pt x="471413" y="19365"/>
                    <a:pt x="471413" y="43253"/>
                  </a:cubicBezTo>
                  <a:lnTo>
                    <a:pt x="471413" y="66446"/>
                  </a:lnTo>
                  <a:cubicBezTo>
                    <a:pt x="471413" y="90334"/>
                    <a:pt x="452047" y="109700"/>
                    <a:pt x="428159" y="109700"/>
                  </a:cubicBezTo>
                  <a:lnTo>
                    <a:pt x="43253" y="109700"/>
                  </a:lnTo>
                  <a:cubicBezTo>
                    <a:pt x="19365" y="109700"/>
                    <a:pt x="0" y="90334"/>
                    <a:pt x="0" y="66446"/>
                  </a:cubicBezTo>
                  <a:lnTo>
                    <a:pt x="0" y="43253"/>
                  </a:lnTo>
                  <a:cubicBezTo>
                    <a:pt x="0" y="19365"/>
                    <a:pt x="19365" y="0"/>
                    <a:pt x="43253" y="0"/>
                  </a:cubicBezTo>
                  <a:close/>
                </a:path>
              </a:pathLst>
            </a:custGeom>
            <a:solidFill>
              <a:srgbClr val="607BA5"/>
            </a:solidFill>
          </p:spPr>
        </p:sp>
        <p:sp>
          <p:nvSpPr>
            <p:cNvPr name="TextBox 17" id="17"/>
            <p:cNvSpPr txBox="true"/>
            <p:nvPr/>
          </p:nvSpPr>
          <p:spPr>
            <a:xfrm>
              <a:off x="0" y="-47625"/>
              <a:ext cx="471413" cy="157325"/>
            </a:xfrm>
            <a:prstGeom prst="rect">
              <a:avLst/>
            </a:prstGeom>
          </p:spPr>
          <p:txBody>
            <a:bodyPr anchor="t" rtlCol="false" tIns="50800" lIns="50800" bIns="50800" rIns="50800"/>
            <a:lstStyle/>
            <a:p>
              <a:pPr algn="ctr">
                <a:lnSpc>
                  <a:spcPts val="3220"/>
                </a:lnSpc>
              </a:pPr>
            </a:p>
          </p:txBody>
        </p:sp>
      </p:grpSp>
      <p:grpSp>
        <p:nvGrpSpPr>
          <p:cNvPr name="Group 18" id="18"/>
          <p:cNvGrpSpPr/>
          <p:nvPr/>
        </p:nvGrpSpPr>
        <p:grpSpPr>
          <a:xfrm rot="0">
            <a:off x="8062015" y="4039434"/>
            <a:ext cx="1789895" cy="416516"/>
            <a:chOff x="0" y="0"/>
            <a:chExt cx="471413" cy="109700"/>
          </a:xfrm>
        </p:grpSpPr>
        <p:sp>
          <p:nvSpPr>
            <p:cNvPr name="Freeform 19" id="19"/>
            <p:cNvSpPr/>
            <p:nvPr/>
          </p:nvSpPr>
          <p:spPr>
            <a:xfrm flipH="false" flipV="false" rot="0">
              <a:off x="0" y="0"/>
              <a:ext cx="471413" cy="109700"/>
            </a:xfrm>
            <a:custGeom>
              <a:avLst/>
              <a:gdLst/>
              <a:ahLst/>
              <a:cxnLst/>
              <a:rect r="r" b="b" t="t" l="l"/>
              <a:pathLst>
                <a:path h="109700" w="471413">
                  <a:moveTo>
                    <a:pt x="43253" y="0"/>
                  </a:moveTo>
                  <a:lnTo>
                    <a:pt x="428159" y="0"/>
                  </a:lnTo>
                  <a:cubicBezTo>
                    <a:pt x="452047" y="0"/>
                    <a:pt x="471413" y="19365"/>
                    <a:pt x="471413" y="43253"/>
                  </a:cubicBezTo>
                  <a:lnTo>
                    <a:pt x="471413" y="66446"/>
                  </a:lnTo>
                  <a:cubicBezTo>
                    <a:pt x="471413" y="90334"/>
                    <a:pt x="452047" y="109700"/>
                    <a:pt x="428159" y="109700"/>
                  </a:cubicBezTo>
                  <a:lnTo>
                    <a:pt x="43253" y="109700"/>
                  </a:lnTo>
                  <a:cubicBezTo>
                    <a:pt x="19365" y="109700"/>
                    <a:pt x="0" y="90334"/>
                    <a:pt x="0" y="66446"/>
                  </a:cubicBezTo>
                  <a:lnTo>
                    <a:pt x="0" y="43253"/>
                  </a:lnTo>
                  <a:cubicBezTo>
                    <a:pt x="0" y="19365"/>
                    <a:pt x="19365" y="0"/>
                    <a:pt x="43253" y="0"/>
                  </a:cubicBezTo>
                  <a:close/>
                </a:path>
              </a:pathLst>
            </a:custGeom>
            <a:solidFill>
              <a:srgbClr val="607BA5"/>
            </a:solidFill>
          </p:spPr>
        </p:sp>
        <p:sp>
          <p:nvSpPr>
            <p:cNvPr name="TextBox 20" id="20"/>
            <p:cNvSpPr txBox="true"/>
            <p:nvPr/>
          </p:nvSpPr>
          <p:spPr>
            <a:xfrm>
              <a:off x="0" y="-47625"/>
              <a:ext cx="471413" cy="157325"/>
            </a:xfrm>
            <a:prstGeom prst="rect">
              <a:avLst/>
            </a:prstGeom>
          </p:spPr>
          <p:txBody>
            <a:bodyPr anchor="t" rtlCol="false" tIns="50800" lIns="50800" bIns="50800" rIns="50800"/>
            <a:lstStyle/>
            <a:p>
              <a:pPr algn="ctr">
                <a:lnSpc>
                  <a:spcPts val="3220"/>
                </a:lnSpc>
              </a:pPr>
            </a:p>
          </p:txBody>
        </p:sp>
      </p:grpSp>
      <p:grpSp>
        <p:nvGrpSpPr>
          <p:cNvPr name="Group 21" id="21"/>
          <p:cNvGrpSpPr/>
          <p:nvPr/>
        </p:nvGrpSpPr>
        <p:grpSpPr>
          <a:xfrm rot="0">
            <a:off x="8062015" y="4513100"/>
            <a:ext cx="1789895" cy="416516"/>
            <a:chOff x="0" y="0"/>
            <a:chExt cx="471413" cy="109700"/>
          </a:xfrm>
        </p:grpSpPr>
        <p:sp>
          <p:nvSpPr>
            <p:cNvPr name="Freeform 22" id="22"/>
            <p:cNvSpPr/>
            <p:nvPr/>
          </p:nvSpPr>
          <p:spPr>
            <a:xfrm flipH="false" flipV="false" rot="0">
              <a:off x="0" y="0"/>
              <a:ext cx="471413" cy="109700"/>
            </a:xfrm>
            <a:custGeom>
              <a:avLst/>
              <a:gdLst/>
              <a:ahLst/>
              <a:cxnLst/>
              <a:rect r="r" b="b" t="t" l="l"/>
              <a:pathLst>
                <a:path h="109700" w="471413">
                  <a:moveTo>
                    <a:pt x="43253" y="0"/>
                  </a:moveTo>
                  <a:lnTo>
                    <a:pt x="428159" y="0"/>
                  </a:lnTo>
                  <a:cubicBezTo>
                    <a:pt x="452047" y="0"/>
                    <a:pt x="471413" y="19365"/>
                    <a:pt x="471413" y="43253"/>
                  </a:cubicBezTo>
                  <a:lnTo>
                    <a:pt x="471413" y="66446"/>
                  </a:lnTo>
                  <a:cubicBezTo>
                    <a:pt x="471413" y="90334"/>
                    <a:pt x="452047" y="109700"/>
                    <a:pt x="428159" y="109700"/>
                  </a:cubicBezTo>
                  <a:lnTo>
                    <a:pt x="43253" y="109700"/>
                  </a:lnTo>
                  <a:cubicBezTo>
                    <a:pt x="19365" y="109700"/>
                    <a:pt x="0" y="90334"/>
                    <a:pt x="0" y="66446"/>
                  </a:cubicBezTo>
                  <a:lnTo>
                    <a:pt x="0" y="43253"/>
                  </a:lnTo>
                  <a:cubicBezTo>
                    <a:pt x="0" y="19365"/>
                    <a:pt x="19365" y="0"/>
                    <a:pt x="43253" y="0"/>
                  </a:cubicBezTo>
                  <a:close/>
                </a:path>
              </a:pathLst>
            </a:custGeom>
            <a:solidFill>
              <a:srgbClr val="607BA5"/>
            </a:solidFill>
          </p:spPr>
        </p:sp>
        <p:sp>
          <p:nvSpPr>
            <p:cNvPr name="TextBox 23" id="23"/>
            <p:cNvSpPr txBox="true"/>
            <p:nvPr/>
          </p:nvSpPr>
          <p:spPr>
            <a:xfrm>
              <a:off x="0" y="-47625"/>
              <a:ext cx="471413" cy="157325"/>
            </a:xfrm>
            <a:prstGeom prst="rect">
              <a:avLst/>
            </a:prstGeom>
          </p:spPr>
          <p:txBody>
            <a:bodyPr anchor="t" rtlCol="false" tIns="50800" lIns="50800" bIns="50800" rIns="50800"/>
            <a:lstStyle/>
            <a:p>
              <a:pPr algn="ctr">
                <a:lnSpc>
                  <a:spcPts val="3220"/>
                </a:lnSpc>
              </a:pPr>
            </a:p>
          </p:txBody>
        </p:sp>
      </p:grpSp>
      <p:grpSp>
        <p:nvGrpSpPr>
          <p:cNvPr name="Group 24" id="24"/>
          <p:cNvGrpSpPr/>
          <p:nvPr/>
        </p:nvGrpSpPr>
        <p:grpSpPr>
          <a:xfrm rot="0">
            <a:off x="8173255" y="7301538"/>
            <a:ext cx="1567415" cy="375228"/>
            <a:chOff x="0" y="0"/>
            <a:chExt cx="376878" cy="90222"/>
          </a:xfrm>
        </p:grpSpPr>
        <p:sp>
          <p:nvSpPr>
            <p:cNvPr name="Freeform 25" id="25"/>
            <p:cNvSpPr/>
            <p:nvPr/>
          </p:nvSpPr>
          <p:spPr>
            <a:xfrm flipH="false" flipV="false" rot="0">
              <a:off x="0" y="0"/>
              <a:ext cx="376878" cy="90222"/>
            </a:xfrm>
            <a:custGeom>
              <a:avLst/>
              <a:gdLst/>
              <a:ahLst/>
              <a:cxnLst/>
              <a:rect r="r" b="b" t="t" l="l"/>
              <a:pathLst>
                <a:path h="90222" w="376878">
                  <a:moveTo>
                    <a:pt x="45111" y="0"/>
                  </a:moveTo>
                  <a:lnTo>
                    <a:pt x="331767" y="0"/>
                  </a:lnTo>
                  <a:cubicBezTo>
                    <a:pt x="343731" y="0"/>
                    <a:pt x="355205" y="4753"/>
                    <a:pt x="363665" y="13213"/>
                  </a:cubicBezTo>
                  <a:cubicBezTo>
                    <a:pt x="372125" y="21673"/>
                    <a:pt x="376878" y="33147"/>
                    <a:pt x="376878" y="45111"/>
                  </a:cubicBezTo>
                  <a:lnTo>
                    <a:pt x="376878" y="45111"/>
                  </a:lnTo>
                  <a:cubicBezTo>
                    <a:pt x="376878" y="70025"/>
                    <a:pt x="356681" y="90222"/>
                    <a:pt x="331767" y="90222"/>
                  </a:cubicBezTo>
                  <a:lnTo>
                    <a:pt x="45111" y="90222"/>
                  </a:lnTo>
                  <a:cubicBezTo>
                    <a:pt x="20197" y="90222"/>
                    <a:pt x="0" y="70025"/>
                    <a:pt x="0" y="45111"/>
                  </a:cubicBezTo>
                  <a:lnTo>
                    <a:pt x="0" y="45111"/>
                  </a:lnTo>
                  <a:cubicBezTo>
                    <a:pt x="0" y="20197"/>
                    <a:pt x="20197" y="0"/>
                    <a:pt x="45111" y="0"/>
                  </a:cubicBezTo>
                  <a:close/>
                </a:path>
              </a:pathLst>
            </a:custGeom>
            <a:solidFill>
              <a:srgbClr val="C2DAFF"/>
            </a:solidFill>
            <a:ln w="19050" cap="sq">
              <a:solidFill>
                <a:srgbClr val="F0401A"/>
              </a:solidFill>
              <a:prstDash val="solid"/>
              <a:miter/>
            </a:ln>
          </p:spPr>
        </p:sp>
        <p:sp>
          <p:nvSpPr>
            <p:cNvPr name="TextBox 26" id="26"/>
            <p:cNvSpPr txBox="true"/>
            <p:nvPr/>
          </p:nvSpPr>
          <p:spPr>
            <a:xfrm>
              <a:off x="0" y="-47625"/>
              <a:ext cx="376878" cy="137847"/>
            </a:xfrm>
            <a:prstGeom prst="rect">
              <a:avLst/>
            </a:prstGeom>
          </p:spPr>
          <p:txBody>
            <a:bodyPr anchor="t" rtlCol="false" tIns="50800" lIns="50800" bIns="50800" rIns="50800"/>
            <a:lstStyle/>
            <a:p>
              <a:pPr algn="ctr">
                <a:lnSpc>
                  <a:spcPts val="3220"/>
                </a:lnSpc>
              </a:pPr>
            </a:p>
          </p:txBody>
        </p:sp>
      </p:grpSp>
      <p:sp>
        <p:nvSpPr>
          <p:cNvPr name="TextBox 27" id="27"/>
          <p:cNvSpPr txBox="true"/>
          <p:nvPr/>
        </p:nvSpPr>
        <p:spPr>
          <a:xfrm rot="0">
            <a:off x="8207656" y="3124065"/>
            <a:ext cx="1498612" cy="306705"/>
          </a:xfrm>
          <a:prstGeom prst="rect">
            <a:avLst/>
          </a:prstGeom>
        </p:spPr>
        <p:txBody>
          <a:bodyPr anchor="t" rtlCol="false" tIns="0" lIns="0" bIns="0" rIns="0">
            <a:spAutoFit/>
          </a:bodyPr>
          <a:lstStyle/>
          <a:p>
            <a:pPr algn="ctr">
              <a:lnSpc>
                <a:spcPts val="2520"/>
              </a:lnSpc>
            </a:pPr>
            <a:r>
              <a:rPr lang="en-US" sz="1800">
                <a:solidFill>
                  <a:srgbClr val="FFFFFF"/>
                </a:solidFill>
                <a:latin typeface="Public Sans"/>
                <a:ea typeface="Public Sans"/>
                <a:cs typeface="Public Sans"/>
                <a:sym typeface="Public Sans"/>
              </a:rPr>
              <a:t>Logs</a:t>
            </a:r>
          </a:p>
        </p:txBody>
      </p:sp>
      <p:sp>
        <p:nvSpPr>
          <p:cNvPr name="TextBox 28" id="28"/>
          <p:cNvSpPr txBox="true"/>
          <p:nvPr/>
        </p:nvSpPr>
        <p:spPr>
          <a:xfrm rot="0">
            <a:off x="8207656" y="3601624"/>
            <a:ext cx="1498612" cy="306705"/>
          </a:xfrm>
          <a:prstGeom prst="rect">
            <a:avLst/>
          </a:prstGeom>
        </p:spPr>
        <p:txBody>
          <a:bodyPr anchor="t" rtlCol="false" tIns="0" lIns="0" bIns="0" rIns="0">
            <a:spAutoFit/>
          </a:bodyPr>
          <a:lstStyle/>
          <a:p>
            <a:pPr algn="ctr">
              <a:lnSpc>
                <a:spcPts val="2520"/>
              </a:lnSpc>
            </a:pPr>
            <a:r>
              <a:rPr lang="en-US" sz="1800">
                <a:solidFill>
                  <a:srgbClr val="FFFFFF"/>
                </a:solidFill>
                <a:latin typeface="Public Sans"/>
                <a:ea typeface="Public Sans"/>
                <a:cs typeface="Public Sans"/>
                <a:sym typeface="Public Sans"/>
              </a:rPr>
              <a:t>Requests</a:t>
            </a:r>
          </a:p>
        </p:txBody>
      </p:sp>
      <p:sp>
        <p:nvSpPr>
          <p:cNvPr name="TextBox 29" id="29"/>
          <p:cNvSpPr txBox="true"/>
          <p:nvPr/>
        </p:nvSpPr>
        <p:spPr>
          <a:xfrm rot="0">
            <a:off x="8207656" y="4077534"/>
            <a:ext cx="1498612" cy="306705"/>
          </a:xfrm>
          <a:prstGeom prst="rect">
            <a:avLst/>
          </a:prstGeom>
        </p:spPr>
        <p:txBody>
          <a:bodyPr anchor="t" rtlCol="false" tIns="0" lIns="0" bIns="0" rIns="0">
            <a:spAutoFit/>
          </a:bodyPr>
          <a:lstStyle/>
          <a:p>
            <a:pPr algn="ctr">
              <a:lnSpc>
                <a:spcPts val="2520"/>
              </a:lnSpc>
            </a:pPr>
            <a:r>
              <a:rPr lang="en-US" sz="1800">
                <a:solidFill>
                  <a:srgbClr val="FFFFFF"/>
                </a:solidFill>
                <a:latin typeface="Public Sans"/>
                <a:ea typeface="Public Sans"/>
                <a:cs typeface="Public Sans"/>
                <a:sym typeface="Public Sans"/>
              </a:rPr>
              <a:t>Noticeboard</a:t>
            </a:r>
          </a:p>
        </p:txBody>
      </p:sp>
      <p:sp>
        <p:nvSpPr>
          <p:cNvPr name="TextBox 30" id="30"/>
          <p:cNvSpPr txBox="true"/>
          <p:nvPr/>
        </p:nvSpPr>
        <p:spPr>
          <a:xfrm rot="0">
            <a:off x="8207656" y="4548956"/>
            <a:ext cx="1498612" cy="306705"/>
          </a:xfrm>
          <a:prstGeom prst="rect">
            <a:avLst/>
          </a:prstGeom>
        </p:spPr>
        <p:txBody>
          <a:bodyPr anchor="t" rtlCol="false" tIns="0" lIns="0" bIns="0" rIns="0">
            <a:spAutoFit/>
          </a:bodyPr>
          <a:lstStyle/>
          <a:p>
            <a:pPr algn="ctr">
              <a:lnSpc>
                <a:spcPts val="2520"/>
              </a:lnSpc>
            </a:pPr>
            <a:r>
              <a:rPr lang="en-US" sz="1800">
                <a:solidFill>
                  <a:srgbClr val="FFFFFF"/>
                </a:solidFill>
                <a:latin typeface="Public Sans"/>
                <a:ea typeface="Public Sans"/>
                <a:cs typeface="Public Sans"/>
                <a:sym typeface="Public Sans"/>
              </a:rPr>
              <a:t>Flags</a:t>
            </a:r>
          </a:p>
        </p:txBody>
      </p:sp>
      <p:sp>
        <p:nvSpPr>
          <p:cNvPr name="TextBox 31" id="31"/>
          <p:cNvSpPr txBox="true"/>
          <p:nvPr/>
        </p:nvSpPr>
        <p:spPr>
          <a:xfrm rot="0">
            <a:off x="8136202" y="7334894"/>
            <a:ext cx="1641522" cy="270415"/>
          </a:xfrm>
          <a:prstGeom prst="rect">
            <a:avLst/>
          </a:prstGeom>
        </p:spPr>
        <p:txBody>
          <a:bodyPr anchor="t" rtlCol="false" tIns="0" lIns="0" bIns="0" rIns="0">
            <a:spAutoFit/>
          </a:bodyPr>
          <a:lstStyle/>
          <a:p>
            <a:pPr algn="ctr">
              <a:lnSpc>
                <a:spcPts val="2146"/>
              </a:lnSpc>
            </a:pPr>
            <a:r>
              <a:rPr lang="en-US" sz="1533">
                <a:solidFill>
                  <a:srgbClr val="F0401A"/>
                </a:solidFill>
                <a:latin typeface="Public Sans"/>
                <a:ea typeface="Public Sans"/>
                <a:cs typeface="Public Sans"/>
                <a:sym typeface="Public Sans"/>
              </a:rPr>
              <a:t>Logout</a:t>
            </a:r>
          </a:p>
        </p:txBody>
      </p:sp>
      <p:grpSp>
        <p:nvGrpSpPr>
          <p:cNvPr name="Group 32" id="32"/>
          <p:cNvGrpSpPr/>
          <p:nvPr/>
        </p:nvGrpSpPr>
        <p:grpSpPr>
          <a:xfrm rot="0">
            <a:off x="10015249" y="2611475"/>
            <a:ext cx="7432008" cy="953469"/>
            <a:chOff x="0" y="0"/>
            <a:chExt cx="1957401" cy="251119"/>
          </a:xfrm>
        </p:grpSpPr>
        <p:sp>
          <p:nvSpPr>
            <p:cNvPr name="Freeform 33" id="33"/>
            <p:cNvSpPr/>
            <p:nvPr/>
          </p:nvSpPr>
          <p:spPr>
            <a:xfrm flipH="false" flipV="false" rot="0">
              <a:off x="0" y="0"/>
              <a:ext cx="1957401" cy="251119"/>
            </a:xfrm>
            <a:custGeom>
              <a:avLst/>
              <a:gdLst/>
              <a:ahLst/>
              <a:cxnLst/>
              <a:rect r="r" b="b" t="t" l="l"/>
              <a:pathLst>
                <a:path h="251119" w="1957401">
                  <a:moveTo>
                    <a:pt x="10417" y="0"/>
                  </a:moveTo>
                  <a:lnTo>
                    <a:pt x="1946984" y="0"/>
                  </a:lnTo>
                  <a:cubicBezTo>
                    <a:pt x="1952737" y="0"/>
                    <a:pt x="1957401" y="4664"/>
                    <a:pt x="1957401" y="10417"/>
                  </a:cubicBezTo>
                  <a:lnTo>
                    <a:pt x="1957401" y="240702"/>
                  </a:lnTo>
                  <a:cubicBezTo>
                    <a:pt x="1957401" y="243465"/>
                    <a:pt x="1956304" y="246115"/>
                    <a:pt x="1954350" y="248068"/>
                  </a:cubicBezTo>
                  <a:cubicBezTo>
                    <a:pt x="1952397" y="250022"/>
                    <a:pt x="1949747" y="251119"/>
                    <a:pt x="1946984" y="251119"/>
                  </a:cubicBezTo>
                  <a:lnTo>
                    <a:pt x="10417" y="251119"/>
                  </a:lnTo>
                  <a:cubicBezTo>
                    <a:pt x="7654" y="251119"/>
                    <a:pt x="5005" y="250022"/>
                    <a:pt x="3051" y="248068"/>
                  </a:cubicBezTo>
                  <a:cubicBezTo>
                    <a:pt x="1098" y="246115"/>
                    <a:pt x="0" y="243465"/>
                    <a:pt x="0" y="240702"/>
                  </a:cubicBezTo>
                  <a:lnTo>
                    <a:pt x="0" y="10417"/>
                  </a:lnTo>
                  <a:cubicBezTo>
                    <a:pt x="0" y="7654"/>
                    <a:pt x="1098" y="5005"/>
                    <a:pt x="3051" y="3051"/>
                  </a:cubicBezTo>
                  <a:cubicBezTo>
                    <a:pt x="5005" y="1098"/>
                    <a:pt x="7654" y="0"/>
                    <a:pt x="10417" y="0"/>
                  </a:cubicBezTo>
                  <a:close/>
                </a:path>
              </a:pathLst>
            </a:custGeom>
            <a:solidFill>
              <a:srgbClr val="C2DAFF"/>
            </a:solidFill>
          </p:spPr>
        </p:sp>
        <p:sp>
          <p:nvSpPr>
            <p:cNvPr name="TextBox 34" id="34"/>
            <p:cNvSpPr txBox="true"/>
            <p:nvPr/>
          </p:nvSpPr>
          <p:spPr>
            <a:xfrm>
              <a:off x="0" y="-57150"/>
              <a:ext cx="1957401" cy="308269"/>
            </a:xfrm>
            <a:prstGeom prst="rect">
              <a:avLst/>
            </a:prstGeom>
          </p:spPr>
          <p:txBody>
            <a:bodyPr anchor="ctr" rtlCol="false" tIns="50800" lIns="50800" bIns="50800" rIns="50800"/>
            <a:lstStyle/>
            <a:p>
              <a:pPr algn="ctr">
                <a:lnSpc>
                  <a:spcPts val="3220"/>
                </a:lnSpc>
              </a:pPr>
            </a:p>
          </p:txBody>
        </p:sp>
      </p:grpSp>
      <p:grpSp>
        <p:nvGrpSpPr>
          <p:cNvPr name="Group 35" id="35"/>
          <p:cNvGrpSpPr/>
          <p:nvPr/>
        </p:nvGrpSpPr>
        <p:grpSpPr>
          <a:xfrm rot="0">
            <a:off x="10015249" y="3627522"/>
            <a:ext cx="7432008" cy="3574706"/>
            <a:chOff x="0" y="0"/>
            <a:chExt cx="1957401" cy="941486"/>
          </a:xfrm>
        </p:grpSpPr>
        <p:sp>
          <p:nvSpPr>
            <p:cNvPr name="Freeform 36" id="36"/>
            <p:cNvSpPr/>
            <p:nvPr/>
          </p:nvSpPr>
          <p:spPr>
            <a:xfrm flipH="false" flipV="false" rot="0">
              <a:off x="0" y="0"/>
              <a:ext cx="1957401" cy="941486"/>
            </a:xfrm>
            <a:custGeom>
              <a:avLst/>
              <a:gdLst/>
              <a:ahLst/>
              <a:cxnLst/>
              <a:rect r="r" b="b" t="t" l="l"/>
              <a:pathLst>
                <a:path h="941486" w="1957401">
                  <a:moveTo>
                    <a:pt x="10417" y="0"/>
                  </a:moveTo>
                  <a:lnTo>
                    <a:pt x="1946984" y="0"/>
                  </a:lnTo>
                  <a:cubicBezTo>
                    <a:pt x="1952737" y="0"/>
                    <a:pt x="1957401" y="4664"/>
                    <a:pt x="1957401" y="10417"/>
                  </a:cubicBezTo>
                  <a:lnTo>
                    <a:pt x="1957401" y="931069"/>
                  </a:lnTo>
                  <a:cubicBezTo>
                    <a:pt x="1957401" y="933832"/>
                    <a:pt x="1956304" y="936482"/>
                    <a:pt x="1954350" y="938435"/>
                  </a:cubicBezTo>
                  <a:cubicBezTo>
                    <a:pt x="1952397" y="940389"/>
                    <a:pt x="1949747" y="941486"/>
                    <a:pt x="1946984" y="941486"/>
                  </a:cubicBezTo>
                  <a:lnTo>
                    <a:pt x="10417" y="941486"/>
                  </a:lnTo>
                  <a:cubicBezTo>
                    <a:pt x="7654" y="941486"/>
                    <a:pt x="5005" y="940389"/>
                    <a:pt x="3051" y="938435"/>
                  </a:cubicBezTo>
                  <a:cubicBezTo>
                    <a:pt x="1098" y="936482"/>
                    <a:pt x="0" y="933832"/>
                    <a:pt x="0" y="931069"/>
                  </a:cubicBezTo>
                  <a:lnTo>
                    <a:pt x="0" y="10417"/>
                  </a:lnTo>
                  <a:cubicBezTo>
                    <a:pt x="0" y="7654"/>
                    <a:pt x="1098" y="5005"/>
                    <a:pt x="3051" y="3051"/>
                  </a:cubicBezTo>
                  <a:cubicBezTo>
                    <a:pt x="5005" y="1098"/>
                    <a:pt x="7654" y="0"/>
                    <a:pt x="10417" y="0"/>
                  </a:cubicBezTo>
                  <a:close/>
                </a:path>
              </a:pathLst>
            </a:custGeom>
            <a:solidFill>
              <a:srgbClr val="C2DAFF"/>
            </a:solidFill>
          </p:spPr>
        </p:sp>
        <p:sp>
          <p:nvSpPr>
            <p:cNvPr name="TextBox 37" id="37"/>
            <p:cNvSpPr txBox="true"/>
            <p:nvPr/>
          </p:nvSpPr>
          <p:spPr>
            <a:xfrm>
              <a:off x="0" y="-57150"/>
              <a:ext cx="1957401" cy="998636"/>
            </a:xfrm>
            <a:prstGeom prst="rect">
              <a:avLst/>
            </a:prstGeom>
          </p:spPr>
          <p:txBody>
            <a:bodyPr anchor="ctr" rtlCol="false" tIns="50800" lIns="50800" bIns="50800" rIns="50800"/>
            <a:lstStyle/>
            <a:p>
              <a:pPr algn="ctr">
                <a:lnSpc>
                  <a:spcPts val="3220"/>
                </a:lnSpc>
              </a:pPr>
            </a:p>
          </p:txBody>
        </p:sp>
      </p:grpSp>
      <p:sp>
        <p:nvSpPr>
          <p:cNvPr name="AutoShape 38" id="38"/>
          <p:cNvSpPr/>
          <p:nvPr/>
        </p:nvSpPr>
        <p:spPr>
          <a:xfrm>
            <a:off x="8136202" y="4996291"/>
            <a:ext cx="1641522" cy="0"/>
          </a:xfrm>
          <a:prstGeom prst="line">
            <a:avLst/>
          </a:prstGeom>
          <a:ln cap="flat" w="19050">
            <a:solidFill>
              <a:srgbClr val="607BA5"/>
            </a:solidFill>
            <a:prstDash val="solid"/>
            <a:headEnd type="none" len="sm" w="sm"/>
            <a:tailEnd type="none" len="sm" w="sm"/>
          </a:ln>
        </p:spPr>
      </p:sp>
      <p:grpSp>
        <p:nvGrpSpPr>
          <p:cNvPr name="Group 39" id="39"/>
          <p:cNvGrpSpPr/>
          <p:nvPr/>
        </p:nvGrpSpPr>
        <p:grpSpPr>
          <a:xfrm rot="0">
            <a:off x="10089392" y="3700071"/>
            <a:ext cx="7284290" cy="416516"/>
            <a:chOff x="0" y="0"/>
            <a:chExt cx="1918496" cy="109700"/>
          </a:xfrm>
        </p:grpSpPr>
        <p:sp>
          <p:nvSpPr>
            <p:cNvPr name="Freeform 40" id="40"/>
            <p:cNvSpPr/>
            <p:nvPr/>
          </p:nvSpPr>
          <p:spPr>
            <a:xfrm flipH="false" flipV="false" rot="0">
              <a:off x="0" y="0"/>
              <a:ext cx="1918496" cy="109700"/>
            </a:xfrm>
            <a:custGeom>
              <a:avLst/>
              <a:gdLst/>
              <a:ahLst/>
              <a:cxnLst/>
              <a:rect r="r" b="b" t="t" l="l"/>
              <a:pathLst>
                <a:path h="109700" w="1918496">
                  <a:moveTo>
                    <a:pt x="10628" y="0"/>
                  </a:moveTo>
                  <a:lnTo>
                    <a:pt x="1907868" y="0"/>
                  </a:lnTo>
                  <a:cubicBezTo>
                    <a:pt x="1910687" y="0"/>
                    <a:pt x="1913390" y="1120"/>
                    <a:pt x="1915383" y="3113"/>
                  </a:cubicBezTo>
                  <a:cubicBezTo>
                    <a:pt x="1917376" y="5106"/>
                    <a:pt x="1918496" y="7809"/>
                    <a:pt x="1918496" y="10628"/>
                  </a:cubicBezTo>
                  <a:lnTo>
                    <a:pt x="1918496" y="99071"/>
                  </a:lnTo>
                  <a:cubicBezTo>
                    <a:pt x="1918496" y="101890"/>
                    <a:pt x="1917376" y="104594"/>
                    <a:pt x="1915383" y="106587"/>
                  </a:cubicBezTo>
                  <a:cubicBezTo>
                    <a:pt x="1913390" y="108580"/>
                    <a:pt x="1910687" y="109700"/>
                    <a:pt x="1907868" y="109700"/>
                  </a:cubicBezTo>
                  <a:lnTo>
                    <a:pt x="10628" y="109700"/>
                  </a:lnTo>
                  <a:cubicBezTo>
                    <a:pt x="7809" y="109700"/>
                    <a:pt x="5106" y="108580"/>
                    <a:pt x="3113" y="106587"/>
                  </a:cubicBezTo>
                  <a:cubicBezTo>
                    <a:pt x="1120" y="104594"/>
                    <a:pt x="0" y="101890"/>
                    <a:pt x="0" y="99071"/>
                  </a:cubicBezTo>
                  <a:lnTo>
                    <a:pt x="0" y="10628"/>
                  </a:lnTo>
                  <a:cubicBezTo>
                    <a:pt x="0" y="7809"/>
                    <a:pt x="1120" y="5106"/>
                    <a:pt x="3113" y="3113"/>
                  </a:cubicBezTo>
                  <a:cubicBezTo>
                    <a:pt x="5106" y="1120"/>
                    <a:pt x="7809" y="0"/>
                    <a:pt x="10628" y="0"/>
                  </a:cubicBezTo>
                  <a:close/>
                </a:path>
              </a:pathLst>
            </a:custGeom>
            <a:solidFill>
              <a:srgbClr val="607BA5"/>
            </a:solidFill>
          </p:spPr>
        </p:sp>
        <p:sp>
          <p:nvSpPr>
            <p:cNvPr name="TextBox 41" id="41"/>
            <p:cNvSpPr txBox="true"/>
            <p:nvPr/>
          </p:nvSpPr>
          <p:spPr>
            <a:xfrm>
              <a:off x="0" y="-47625"/>
              <a:ext cx="1918496" cy="157325"/>
            </a:xfrm>
            <a:prstGeom prst="rect">
              <a:avLst/>
            </a:prstGeom>
          </p:spPr>
          <p:txBody>
            <a:bodyPr anchor="t" rtlCol="false" tIns="50800" lIns="50800" bIns="50800" rIns="50800"/>
            <a:lstStyle/>
            <a:p>
              <a:pPr algn="ctr">
                <a:lnSpc>
                  <a:spcPts val="3220"/>
                </a:lnSpc>
              </a:pPr>
            </a:p>
          </p:txBody>
        </p:sp>
      </p:grpSp>
      <p:sp>
        <p:nvSpPr>
          <p:cNvPr name="AutoShape 42" id="42"/>
          <p:cNvSpPr/>
          <p:nvPr/>
        </p:nvSpPr>
        <p:spPr>
          <a:xfrm>
            <a:off x="11504337" y="4249937"/>
            <a:ext cx="0" cy="2750268"/>
          </a:xfrm>
          <a:prstGeom prst="line">
            <a:avLst/>
          </a:prstGeom>
          <a:ln cap="flat" w="19050">
            <a:solidFill>
              <a:srgbClr val="607BA5"/>
            </a:solidFill>
            <a:prstDash val="solid"/>
            <a:headEnd type="none" len="sm" w="sm"/>
            <a:tailEnd type="none" len="sm" w="sm"/>
          </a:ln>
        </p:spPr>
      </p:sp>
      <p:sp>
        <p:nvSpPr>
          <p:cNvPr name="AutoShape 43" id="43"/>
          <p:cNvSpPr/>
          <p:nvPr/>
        </p:nvSpPr>
        <p:spPr>
          <a:xfrm flipH="true">
            <a:off x="14779106" y="4247725"/>
            <a:ext cx="9525" cy="2750268"/>
          </a:xfrm>
          <a:prstGeom prst="line">
            <a:avLst/>
          </a:prstGeom>
          <a:ln cap="flat" w="19050">
            <a:solidFill>
              <a:srgbClr val="607BA5"/>
            </a:solidFill>
            <a:prstDash val="solid"/>
            <a:headEnd type="none" len="sm" w="sm"/>
            <a:tailEnd type="none" len="sm" w="sm"/>
          </a:ln>
        </p:spPr>
      </p:sp>
      <p:sp>
        <p:nvSpPr>
          <p:cNvPr name="AutoShape 44" id="44"/>
          <p:cNvSpPr/>
          <p:nvPr/>
        </p:nvSpPr>
        <p:spPr>
          <a:xfrm>
            <a:off x="16107190" y="4249937"/>
            <a:ext cx="0" cy="2752513"/>
          </a:xfrm>
          <a:prstGeom prst="line">
            <a:avLst/>
          </a:prstGeom>
          <a:ln cap="flat" w="19050">
            <a:solidFill>
              <a:srgbClr val="607BA5"/>
            </a:solidFill>
            <a:prstDash val="solid"/>
            <a:headEnd type="none" len="sm" w="sm"/>
            <a:tailEnd type="none" len="sm" w="sm"/>
          </a:ln>
        </p:spPr>
      </p:sp>
      <p:sp>
        <p:nvSpPr>
          <p:cNvPr name="TextBox 45" id="45"/>
          <p:cNvSpPr txBox="true"/>
          <p:nvPr/>
        </p:nvSpPr>
        <p:spPr>
          <a:xfrm rot="0">
            <a:off x="10015249" y="3735926"/>
            <a:ext cx="1498612" cy="306705"/>
          </a:xfrm>
          <a:prstGeom prst="rect">
            <a:avLst/>
          </a:prstGeom>
        </p:spPr>
        <p:txBody>
          <a:bodyPr anchor="t" rtlCol="false" tIns="0" lIns="0" bIns="0" rIns="0">
            <a:spAutoFit/>
          </a:bodyPr>
          <a:lstStyle/>
          <a:p>
            <a:pPr algn="ctr">
              <a:lnSpc>
                <a:spcPts val="2520"/>
              </a:lnSpc>
            </a:pPr>
            <a:r>
              <a:rPr lang="en-US" sz="1800">
                <a:solidFill>
                  <a:srgbClr val="FFFFFF"/>
                </a:solidFill>
                <a:latin typeface="Public Sans"/>
                <a:ea typeface="Public Sans"/>
                <a:cs typeface="Public Sans"/>
                <a:sym typeface="Public Sans"/>
              </a:rPr>
              <a:t>Id</a:t>
            </a:r>
          </a:p>
        </p:txBody>
      </p:sp>
      <p:sp>
        <p:nvSpPr>
          <p:cNvPr name="TextBox 46" id="46"/>
          <p:cNvSpPr txBox="true"/>
          <p:nvPr/>
        </p:nvSpPr>
        <p:spPr>
          <a:xfrm rot="0">
            <a:off x="12351167" y="3735926"/>
            <a:ext cx="1498612" cy="306705"/>
          </a:xfrm>
          <a:prstGeom prst="rect">
            <a:avLst/>
          </a:prstGeom>
        </p:spPr>
        <p:txBody>
          <a:bodyPr anchor="t" rtlCol="false" tIns="0" lIns="0" bIns="0" rIns="0">
            <a:spAutoFit/>
          </a:bodyPr>
          <a:lstStyle/>
          <a:p>
            <a:pPr algn="ctr">
              <a:lnSpc>
                <a:spcPts val="2520"/>
              </a:lnSpc>
            </a:pPr>
            <a:r>
              <a:rPr lang="en-US" sz="1800">
                <a:solidFill>
                  <a:srgbClr val="FFFFFF"/>
                </a:solidFill>
                <a:latin typeface="Public Sans"/>
                <a:ea typeface="Public Sans"/>
                <a:cs typeface="Public Sans"/>
                <a:sym typeface="Public Sans"/>
              </a:rPr>
              <a:t>Description</a:t>
            </a:r>
          </a:p>
        </p:txBody>
      </p:sp>
      <p:sp>
        <p:nvSpPr>
          <p:cNvPr name="TextBox 47" id="47"/>
          <p:cNvSpPr txBox="true"/>
          <p:nvPr/>
        </p:nvSpPr>
        <p:spPr>
          <a:xfrm rot="0">
            <a:off x="14608578" y="3735926"/>
            <a:ext cx="1498612" cy="306705"/>
          </a:xfrm>
          <a:prstGeom prst="rect">
            <a:avLst/>
          </a:prstGeom>
        </p:spPr>
        <p:txBody>
          <a:bodyPr anchor="t" rtlCol="false" tIns="0" lIns="0" bIns="0" rIns="0">
            <a:spAutoFit/>
          </a:bodyPr>
          <a:lstStyle/>
          <a:p>
            <a:pPr algn="ctr">
              <a:lnSpc>
                <a:spcPts val="2520"/>
              </a:lnSpc>
            </a:pPr>
            <a:r>
              <a:rPr lang="en-US" sz="1800">
                <a:solidFill>
                  <a:srgbClr val="FFFFFF"/>
                </a:solidFill>
                <a:latin typeface="Public Sans"/>
                <a:ea typeface="Public Sans"/>
                <a:cs typeface="Public Sans"/>
                <a:sym typeface="Public Sans"/>
              </a:rPr>
              <a:t>Action 1</a:t>
            </a:r>
          </a:p>
        </p:txBody>
      </p:sp>
      <p:sp>
        <p:nvSpPr>
          <p:cNvPr name="TextBox 48" id="48"/>
          <p:cNvSpPr txBox="true"/>
          <p:nvPr/>
        </p:nvSpPr>
        <p:spPr>
          <a:xfrm rot="0">
            <a:off x="15948645" y="3735926"/>
            <a:ext cx="1498612" cy="306705"/>
          </a:xfrm>
          <a:prstGeom prst="rect">
            <a:avLst/>
          </a:prstGeom>
        </p:spPr>
        <p:txBody>
          <a:bodyPr anchor="t" rtlCol="false" tIns="0" lIns="0" bIns="0" rIns="0">
            <a:spAutoFit/>
          </a:bodyPr>
          <a:lstStyle/>
          <a:p>
            <a:pPr algn="ctr">
              <a:lnSpc>
                <a:spcPts val="2520"/>
              </a:lnSpc>
            </a:pPr>
            <a:r>
              <a:rPr lang="en-US" sz="1800">
                <a:solidFill>
                  <a:srgbClr val="FFFFFF"/>
                </a:solidFill>
                <a:latin typeface="Public Sans"/>
                <a:ea typeface="Public Sans"/>
                <a:cs typeface="Public Sans"/>
                <a:sym typeface="Public Sans"/>
              </a:rPr>
              <a:t>Action 2</a:t>
            </a:r>
          </a:p>
        </p:txBody>
      </p:sp>
      <p:grpSp>
        <p:nvGrpSpPr>
          <p:cNvPr name="Group 49" id="49"/>
          <p:cNvGrpSpPr/>
          <p:nvPr/>
        </p:nvGrpSpPr>
        <p:grpSpPr>
          <a:xfrm rot="0">
            <a:off x="10187834" y="2698084"/>
            <a:ext cx="1703989" cy="796088"/>
            <a:chOff x="0" y="0"/>
            <a:chExt cx="448787" cy="209669"/>
          </a:xfrm>
        </p:grpSpPr>
        <p:sp>
          <p:nvSpPr>
            <p:cNvPr name="Freeform 50" id="50"/>
            <p:cNvSpPr/>
            <p:nvPr/>
          </p:nvSpPr>
          <p:spPr>
            <a:xfrm flipH="false" flipV="false" rot="0">
              <a:off x="0" y="0"/>
              <a:ext cx="448787" cy="209669"/>
            </a:xfrm>
            <a:custGeom>
              <a:avLst/>
              <a:gdLst/>
              <a:ahLst/>
              <a:cxnLst/>
              <a:rect r="r" b="b" t="t" l="l"/>
              <a:pathLst>
                <a:path h="209669" w="448787">
                  <a:moveTo>
                    <a:pt x="77238" y="0"/>
                  </a:moveTo>
                  <a:lnTo>
                    <a:pt x="371549" y="0"/>
                  </a:lnTo>
                  <a:cubicBezTo>
                    <a:pt x="414207" y="0"/>
                    <a:pt x="448787" y="34581"/>
                    <a:pt x="448787" y="77238"/>
                  </a:cubicBezTo>
                  <a:lnTo>
                    <a:pt x="448787" y="132431"/>
                  </a:lnTo>
                  <a:cubicBezTo>
                    <a:pt x="448787" y="175089"/>
                    <a:pt x="414207" y="209669"/>
                    <a:pt x="371549" y="209669"/>
                  </a:cubicBezTo>
                  <a:lnTo>
                    <a:pt x="77238" y="209669"/>
                  </a:lnTo>
                  <a:cubicBezTo>
                    <a:pt x="56753" y="209669"/>
                    <a:pt x="37107" y="201532"/>
                    <a:pt x="22622" y="187047"/>
                  </a:cubicBezTo>
                  <a:cubicBezTo>
                    <a:pt x="8138" y="172562"/>
                    <a:pt x="0" y="152916"/>
                    <a:pt x="0" y="132431"/>
                  </a:cubicBezTo>
                  <a:lnTo>
                    <a:pt x="0" y="77238"/>
                  </a:lnTo>
                  <a:cubicBezTo>
                    <a:pt x="0" y="34581"/>
                    <a:pt x="34581" y="0"/>
                    <a:pt x="77238" y="0"/>
                  </a:cubicBezTo>
                  <a:close/>
                </a:path>
              </a:pathLst>
            </a:custGeom>
            <a:solidFill>
              <a:srgbClr val="607BA5"/>
            </a:solidFill>
          </p:spPr>
        </p:sp>
        <p:sp>
          <p:nvSpPr>
            <p:cNvPr name="TextBox 51" id="51"/>
            <p:cNvSpPr txBox="true"/>
            <p:nvPr/>
          </p:nvSpPr>
          <p:spPr>
            <a:xfrm>
              <a:off x="0" y="-57150"/>
              <a:ext cx="448787" cy="266819"/>
            </a:xfrm>
            <a:prstGeom prst="rect">
              <a:avLst/>
            </a:prstGeom>
          </p:spPr>
          <p:txBody>
            <a:bodyPr anchor="ctr" rtlCol="false" tIns="50800" lIns="50800" bIns="50800" rIns="50800"/>
            <a:lstStyle/>
            <a:p>
              <a:pPr algn="ctr">
                <a:lnSpc>
                  <a:spcPts val="3220"/>
                </a:lnSpc>
              </a:pPr>
            </a:p>
          </p:txBody>
        </p:sp>
      </p:grpSp>
      <p:grpSp>
        <p:nvGrpSpPr>
          <p:cNvPr name="Group 52" id="52"/>
          <p:cNvGrpSpPr/>
          <p:nvPr/>
        </p:nvGrpSpPr>
        <p:grpSpPr>
          <a:xfrm rot="0">
            <a:off x="10326992" y="3129765"/>
            <a:ext cx="596468" cy="282214"/>
            <a:chOff x="0" y="0"/>
            <a:chExt cx="157094" cy="74328"/>
          </a:xfrm>
        </p:grpSpPr>
        <p:sp>
          <p:nvSpPr>
            <p:cNvPr name="Freeform 53" id="53"/>
            <p:cNvSpPr/>
            <p:nvPr/>
          </p:nvSpPr>
          <p:spPr>
            <a:xfrm flipH="false" flipV="false" rot="0">
              <a:off x="0" y="0"/>
              <a:ext cx="157094" cy="74328"/>
            </a:xfrm>
            <a:custGeom>
              <a:avLst/>
              <a:gdLst/>
              <a:ahLst/>
              <a:cxnLst/>
              <a:rect r="r" b="b" t="t" l="l"/>
              <a:pathLst>
                <a:path h="74328" w="157094">
                  <a:moveTo>
                    <a:pt x="37164" y="0"/>
                  </a:moveTo>
                  <a:lnTo>
                    <a:pt x="119931" y="0"/>
                  </a:lnTo>
                  <a:cubicBezTo>
                    <a:pt x="129787" y="0"/>
                    <a:pt x="139240" y="3915"/>
                    <a:pt x="146209" y="10885"/>
                  </a:cubicBezTo>
                  <a:cubicBezTo>
                    <a:pt x="153179" y="17855"/>
                    <a:pt x="157094" y="27307"/>
                    <a:pt x="157094" y="37164"/>
                  </a:cubicBezTo>
                  <a:lnTo>
                    <a:pt x="157094" y="37164"/>
                  </a:lnTo>
                  <a:cubicBezTo>
                    <a:pt x="157094" y="47020"/>
                    <a:pt x="153179" y="56473"/>
                    <a:pt x="146209" y="63443"/>
                  </a:cubicBezTo>
                  <a:cubicBezTo>
                    <a:pt x="139240" y="70412"/>
                    <a:pt x="129787" y="74328"/>
                    <a:pt x="119931" y="74328"/>
                  </a:cubicBezTo>
                  <a:lnTo>
                    <a:pt x="37164" y="74328"/>
                  </a:lnTo>
                  <a:cubicBezTo>
                    <a:pt x="27307" y="74328"/>
                    <a:pt x="17855" y="70412"/>
                    <a:pt x="10885" y="63443"/>
                  </a:cubicBezTo>
                  <a:cubicBezTo>
                    <a:pt x="3915" y="56473"/>
                    <a:pt x="0" y="47020"/>
                    <a:pt x="0" y="37164"/>
                  </a:cubicBezTo>
                  <a:lnTo>
                    <a:pt x="0" y="37164"/>
                  </a:lnTo>
                  <a:cubicBezTo>
                    <a:pt x="0" y="27307"/>
                    <a:pt x="3915" y="17855"/>
                    <a:pt x="10885" y="10885"/>
                  </a:cubicBezTo>
                  <a:cubicBezTo>
                    <a:pt x="17855" y="3915"/>
                    <a:pt x="27307" y="0"/>
                    <a:pt x="37164" y="0"/>
                  </a:cubicBezTo>
                  <a:close/>
                </a:path>
              </a:pathLst>
            </a:custGeom>
            <a:solidFill>
              <a:srgbClr val="C2DAFF"/>
            </a:solidFill>
          </p:spPr>
        </p:sp>
        <p:sp>
          <p:nvSpPr>
            <p:cNvPr name="TextBox 54" id="54"/>
            <p:cNvSpPr txBox="true"/>
            <p:nvPr/>
          </p:nvSpPr>
          <p:spPr>
            <a:xfrm>
              <a:off x="0" y="-47625"/>
              <a:ext cx="157094" cy="121953"/>
            </a:xfrm>
            <a:prstGeom prst="rect">
              <a:avLst/>
            </a:prstGeom>
          </p:spPr>
          <p:txBody>
            <a:bodyPr anchor="t" rtlCol="false" tIns="50800" lIns="50800" bIns="50800" rIns="50800"/>
            <a:lstStyle/>
            <a:p>
              <a:pPr algn="ctr">
                <a:lnSpc>
                  <a:spcPts val="3220"/>
                </a:lnSpc>
              </a:pPr>
            </a:p>
          </p:txBody>
        </p:sp>
      </p:grpSp>
      <p:grpSp>
        <p:nvGrpSpPr>
          <p:cNvPr name="Group 55" id="55"/>
          <p:cNvGrpSpPr/>
          <p:nvPr/>
        </p:nvGrpSpPr>
        <p:grpSpPr>
          <a:xfrm rot="0">
            <a:off x="11039828" y="3123772"/>
            <a:ext cx="702351" cy="288207"/>
            <a:chOff x="0" y="0"/>
            <a:chExt cx="184981" cy="75906"/>
          </a:xfrm>
        </p:grpSpPr>
        <p:sp>
          <p:nvSpPr>
            <p:cNvPr name="Freeform 56" id="56"/>
            <p:cNvSpPr/>
            <p:nvPr/>
          </p:nvSpPr>
          <p:spPr>
            <a:xfrm flipH="false" flipV="false" rot="0">
              <a:off x="0" y="0"/>
              <a:ext cx="184981" cy="75906"/>
            </a:xfrm>
            <a:custGeom>
              <a:avLst/>
              <a:gdLst/>
              <a:ahLst/>
              <a:cxnLst/>
              <a:rect r="r" b="b" t="t" l="l"/>
              <a:pathLst>
                <a:path h="75906" w="184981">
                  <a:moveTo>
                    <a:pt x="37953" y="0"/>
                  </a:moveTo>
                  <a:lnTo>
                    <a:pt x="147028" y="0"/>
                  </a:lnTo>
                  <a:cubicBezTo>
                    <a:pt x="157094" y="0"/>
                    <a:pt x="166748" y="3999"/>
                    <a:pt x="173865" y="11116"/>
                  </a:cubicBezTo>
                  <a:cubicBezTo>
                    <a:pt x="180983" y="18234"/>
                    <a:pt x="184981" y="27887"/>
                    <a:pt x="184981" y="37953"/>
                  </a:cubicBezTo>
                  <a:lnTo>
                    <a:pt x="184981" y="37953"/>
                  </a:lnTo>
                  <a:cubicBezTo>
                    <a:pt x="184981" y="48019"/>
                    <a:pt x="180983" y="57673"/>
                    <a:pt x="173865" y="64790"/>
                  </a:cubicBezTo>
                  <a:cubicBezTo>
                    <a:pt x="166748" y="71908"/>
                    <a:pt x="157094" y="75906"/>
                    <a:pt x="147028" y="75906"/>
                  </a:cubicBezTo>
                  <a:lnTo>
                    <a:pt x="37953" y="75906"/>
                  </a:lnTo>
                  <a:cubicBezTo>
                    <a:pt x="27887" y="75906"/>
                    <a:pt x="18234" y="71908"/>
                    <a:pt x="11116" y="64790"/>
                  </a:cubicBezTo>
                  <a:cubicBezTo>
                    <a:pt x="3999" y="57673"/>
                    <a:pt x="0" y="48019"/>
                    <a:pt x="0" y="37953"/>
                  </a:cubicBezTo>
                  <a:lnTo>
                    <a:pt x="0" y="37953"/>
                  </a:lnTo>
                  <a:cubicBezTo>
                    <a:pt x="0" y="27887"/>
                    <a:pt x="3999" y="18234"/>
                    <a:pt x="11116" y="11116"/>
                  </a:cubicBezTo>
                  <a:cubicBezTo>
                    <a:pt x="18234" y="3999"/>
                    <a:pt x="27887" y="0"/>
                    <a:pt x="37953" y="0"/>
                  </a:cubicBezTo>
                  <a:close/>
                </a:path>
              </a:pathLst>
            </a:custGeom>
            <a:solidFill>
              <a:srgbClr val="C2DAFF"/>
            </a:solidFill>
          </p:spPr>
        </p:sp>
        <p:sp>
          <p:nvSpPr>
            <p:cNvPr name="TextBox 57" id="57"/>
            <p:cNvSpPr txBox="true"/>
            <p:nvPr/>
          </p:nvSpPr>
          <p:spPr>
            <a:xfrm>
              <a:off x="0" y="-47625"/>
              <a:ext cx="184981" cy="123531"/>
            </a:xfrm>
            <a:prstGeom prst="rect">
              <a:avLst/>
            </a:prstGeom>
          </p:spPr>
          <p:txBody>
            <a:bodyPr anchor="t" rtlCol="false" tIns="50800" lIns="50800" bIns="50800" rIns="50800"/>
            <a:lstStyle/>
            <a:p>
              <a:pPr algn="ctr">
                <a:lnSpc>
                  <a:spcPts val="3220"/>
                </a:lnSpc>
              </a:pPr>
            </a:p>
          </p:txBody>
        </p:sp>
      </p:grpSp>
      <p:sp>
        <p:nvSpPr>
          <p:cNvPr name="TextBox 58" id="58"/>
          <p:cNvSpPr txBox="true"/>
          <p:nvPr/>
        </p:nvSpPr>
        <p:spPr>
          <a:xfrm rot="0">
            <a:off x="10597091" y="2752941"/>
            <a:ext cx="885474" cy="151756"/>
          </a:xfrm>
          <a:prstGeom prst="rect">
            <a:avLst/>
          </a:prstGeom>
        </p:spPr>
        <p:txBody>
          <a:bodyPr anchor="t" rtlCol="false" tIns="0" lIns="0" bIns="0" rIns="0">
            <a:spAutoFit/>
          </a:bodyPr>
          <a:lstStyle/>
          <a:p>
            <a:pPr algn="ctr">
              <a:lnSpc>
                <a:spcPts val="1245"/>
              </a:lnSpc>
            </a:pPr>
            <a:r>
              <a:rPr lang="en-US" sz="889">
                <a:solidFill>
                  <a:srgbClr val="FFFFFF"/>
                </a:solidFill>
                <a:latin typeface="Public Sans"/>
                <a:ea typeface="Public Sans"/>
                <a:cs typeface="Public Sans"/>
                <a:sym typeface="Public Sans"/>
              </a:rPr>
              <a:t>Active Sessions</a:t>
            </a:r>
          </a:p>
        </p:txBody>
      </p:sp>
      <p:sp>
        <p:nvSpPr>
          <p:cNvPr name="TextBox 59" id="59"/>
          <p:cNvSpPr txBox="true"/>
          <p:nvPr/>
        </p:nvSpPr>
        <p:spPr>
          <a:xfrm rot="0">
            <a:off x="10764556" y="2926563"/>
            <a:ext cx="547544" cy="117190"/>
          </a:xfrm>
          <a:prstGeom prst="rect">
            <a:avLst/>
          </a:prstGeom>
        </p:spPr>
        <p:txBody>
          <a:bodyPr anchor="t" rtlCol="false" tIns="0" lIns="0" bIns="0" rIns="0">
            <a:spAutoFit/>
          </a:bodyPr>
          <a:lstStyle/>
          <a:p>
            <a:pPr algn="ctr">
              <a:lnSpc>
                <a:spcPts val="920"/>
              </a:lnSpc>
            </a:pPr>
            <a:r>
              <a:rPr lang="en-US" sz="657">
                <a:solidFill>
                  <a:srgbClr val="FFFFFF"/>
                </a:solidFill>
                <a:latin typeface="Public Sans"/>
                <a:ea typeface="Public Sans"/>
                <a:cs typeface="Public Sans"/>
                <a:sym typeface="Public Sans"/>
              </a:rPr>
              <a:t>1.5 K</a:t>
            </a:r>
          </a:p>
        </p:txBody>
      </p:sp>
      <p:sp>
        <p:nvSpPr>
          <p:cNvPr name="TextBox 60" id="60"/>
          <p:cNvSpPr txBox="true"/>
          <p:nvPr/>
        </p:nvSpPr>
        <p:spPr>
          <a:xfrm rot="0">
            <a:off x="10326554" y="3188804"/>
            <a:ext cx="596906" cy="132207"/>
          </a:xfrm>
          <a:prstGeom prst="rect">
            <a:avLst/>
          </a:prstGeom>
        </p:spPr>
        <p:txBody>
          <a:bodyPr anchor="t" rtlCol="false" tIns="0" lIns="0" bIns="0" rIns="0">
            <a:spAutoFit/>
          </a:bodyPr>
          <a:lstStyle/>
          <a:p>
            <a:pPr algn="ctr">
              <a:lnSpc>
                <a:spcPts val="1008"/>
              </a:lnSpc>
            </a:pPr>
            <a:r>
              <a:rPr lang="en-US" sz="720">
                <a:solidFill>
                  <a:srgbClr val="010005"/>
                </a:solidFill>
                <a:latin typeface="Public Sans"/>
                <a:ea typeface="Public Sans"/>
                <a:cs typeface="Public Sans"/>
                <a:sym typeface="Public Sans"/>
              </a:rPr>
              <a:t>Configure</a:t>
            </a:r>
          </a:p>
        </p:txBody>
      </p:sp>
      <p:sp>
        <p:nvSpPr>
          <p:cNvPr name="TextBox 61" id="61"/>
          <p:cNvSpPr txBox="true"/>
          <p:nvPr/>
        </p:nvSpPr>
        <p:spPr>
          <a:xfrm rot="0">
            <a:off x="11152487" y="3194287"/>
            <a:ext cx="477035" cy="132207"/>
          </a:xfrm>
          <a:prstGeom prst="rect">
            <a:avLst/>
          </a:prstGeom>
        </p:spPr>
        <p:txBody>
          <a:bodyPr anchor="t" rtlCol="false" tIns="0" lIns="0" bIns="0" rIns="0">
            <a:spAutoFit/>
          </a:bodyPr>
          <a:lstStyle/>
          <a:p>
            <a:pPr algn="ctr">
              <a:lnSpc>
                <a:spcPts val="1007"/>
              </a:lnSpc>
            </a:pPr>
            <a:r>
              <a:rPr lang="en-US" sz="719">
                <a:solidFill>
                  <a:srgbClr val="010005"/>
                </a:solidFill>
                <a:latin typeface="Public Sans"/>
                <a:ea typeface="Public Sans"/>
                <a:cs typeface="Public Sans"/>
                <a:sym typeface="Public Sans"/>
              </a:rPr>
              <a:t>Graph</a:t>
            </a:r>
          </a:p>
        </p:txBody>
      </p:sp>
      <p:sp>
        <p:nvSpPr>
          <p:cNvPr name="TextBox 62" id="62"/>
          <p:cNvSpPr txBox="true"/>
          <p:nvPr/>
        </p:nvSpPr>
        <p:spPr>
          <a:xfrm rot="0">
            <a:off x="934461" y="6730921"/>
            <a:ext cx="6595728" cy="1535694"/>
          </a:xfrm>
          <a:prstGeom prst="rect">
            <a:avLst/>
          </a:prstGeom>
        </p:spPr>
        <p:txBody>
          <a:bodyPr anchor="t" rtlCol="false" tIns="0" lIns="0" bIns="0" rIns="0">
            <a:spAutoFit/>
          </a:bodyPr>
          <a:lstStyle/>
          <a:p>
            <a:pPr algn="l">
              <a:lnSpc>
                <a:spcPts val="4080"/>
              </a:lnSpc>
            </a:pPr>
            <a:r>
              <a:rPr lang="en-US" sz="2914">
                <a:solidFill>
                  <a:srgbClr val="FFFFFF"/>
                </a:solidFill>
                <a:latin typeface="Public Sans"/>
                <a:ea typeface="Public Sans"/>
                <a:cs typeface="Public Sans"/>
                <a:sym typeface="Public Sans"/>
              </a:rPr>
              <a:t>We made a generic table component that can be used for all types of entries in Logs, Requests and Flags.</a:t>
            </a:r>
          </a:p>
        </p:txBody>
      </p:sp>
      <p:sp>
        <p:nvSpPr>
          <p:cNvPr name="TextBox 63" id="63"/>
          <p:cNvSpPr txBox="true"/>
          <p:nvPr/>
        </p:nvSpPr>
        <p:spPr>
          <a:xfrm rot="0">
            <a:off x="524647" y="6130664"/>
            <a:ext cx="4380344" cy="506994"/>
          </a:xfrm>
          <a:prstGeom prst="rect">
            <a:avLst/>
          </a:prstGeom>
        </p:spPr>
        <p:txBody>
          <a:bodyPr anchor="t" rtlCol="false" tIns="0" lIns="0" bIns="0" rIns="0">
            <a:spAutoFit/>
          </a:bodyPr>
          <a:lstStyle/>
          <a:p>
            <a:pPr algn="l" marL="629263" indent="-314632" lvl="1">
              <a:lnSpc>
                <a:spcPts val="4080"/>
              </a:lnSpc>
              <a:buFont typeface="Arial"/>
              <a:buChar char="•"/>
            </a:pPr>
            <a:r>
              <a:rPr lang="en-US" sz="2914">
                <a:solidFill>
                  <a:srgbClr val="FFFFFF"/>
                </a:solidFill>
                <a:latin typeface="Public Sans"/>
                <a:ea typeface="Public Sans"/>
                <a:cs typeface="Public Sans"/>
                <a:sym typeface="Public Sans"/>
              </a:rPr>
              <a:t>Table Component</a:t>
            </a:r>
          </a:p>
        </p:txBody>
      </p:sp>
      <p:grpSp>
        <p:nvGrpSpPr>
          <p:cNvPr name="Group 64" id="64"/>
          <p:cNvGrpSpPr/>
          <p:nvPr/>
        </p:nvGrpSpPr>
        <p:grpSpPr>
          <a:xfrm rot="0">
            <a:off x="12248479" y="2690165"/>
            <a:ext cx="1703989" cy="796088"/>
            <a:chOff x="0" y="0"/>
            <a:chExt cx="448787" cy="209669"/>
          </a:xfrm>
        </p:grpSpPr>
        <p:sp>
          <p:nvSpPr>
            <p:cNvPr name="Freeform 65" id="65"/>
            <p:cNvSpPr/>
            <p:nvPr/>
          </p:nvSpPr>
          <p:spPr>
            <a:xfrm flipH="false" flipV="false" rot="0">
              <a:off x="0" y="0"/>
              <a:ext cx="448787" cy="209669"/>
            </a:xfrm>
            <a:custGeom>
              <a:avLst/>
              <a:gdLst/>
              <a:ahLst/>
              <a:cxnLst/>
              <a:rect r="r" b="b" t="t" l="l"/>
              <a:pathLst>
                <a:path h="209669" w="448787">
                  <a:moveTo>
                    <a:pt x="77238" y="0"/>
                  </a:moveTo>
                  <a:lnTo>
                    <a:pt x="371549" y="0"/>
                  </a:lnTo>
                  <a:cubicBezTo>
                    <a:pt x="414207" y="0"/>
                    <a:pt x="448787" y="34581"/>
                    <a:pt x="448787" y="77238"/>
                  </a:cubicBezTo>
                  <a:lnTo>
                    <a:pt x="448787" y="132431"/>
                  </a:lnTo>
                  <a:cubicBezTo>
                    <a:pt x="448787" y="175089"/>
                    <a:pt x="414207" y="209669"/>
                    <a:pt x="371549" y="209669"/>
                  </a:cubicBezTo>
                  <a:lnTo>
                    <a:pt x="77238" y="209669"/>
                  </a:lnTo>
                  <a:cubicBezTo>
                    <a:pt x="56753" y="209669"/>
                    <a:pt x="37107" y="201532"/>
                    <a:pt x="22622" y="187047"/>
                  </a:cubicBezTo>
                  <a:cubicBezTo>
                    <a:pt x="8138" y="172562"/>
                    <a:pt x="0" y="152916"/>
                    <a:pt x="0" y="132431"/>
                  </a:cubicBezTo>
                  <a:lnTo>
                    <a:pt x="0" y="77238"/>
                  </a:lnTo>
                  <a:cubicBezTo>
                    <a:pt x="0" y="34581"/>
                    <a:pt x="34581" y="0"/>
                    <a:pt x="77238" y="0"/>
                  </a:cubicBezTo>
                  <a:close/>
                </a:path>
              </a:pathLst>
            </a:custGeom>
            <a:solidFill>
              <a:srgbClr val="607BA5"/>
            </a:solidFill>
          </p:spPr>
        </p:sp>
        <p:sp>
          <p:nvSpPr>
            <p:cNvPr name="TextBox 66" id="66"/>
            <p:cNvSpPr txBox="true"/>
            <p:nvPr/>
          </p:nvSpPr>
          <p:spPr>
            <a:xfrm>
              <a:off x="0" y="-57150"/>
              <a:ext cx="448787" cy="266819"/>
            </a:xfrm>
            <a:prstGeom prst="rect">
              <a:avLst/>
            </a:prstGeom>
          </p:spPr>
          <p:txBody>
            <a:bodyPr anchor="ctr" rtlCol="false" tIns="50800" lIns="50800" bIns="50800" rIns="50800"/>
            <a:lstStyle/>
            <a:p>
              <a:pPr algn="ctr">
                <a:lnSpc>
                  <a:spcPts val="3220"/>
                </a:lnSpc>
              </a:pPr>
            </a:p>
          </p:txBody>
        </p:sp>
      </p:grpSp>
      <p:grpSp>
        <p:nvGrpSpPr>
          <p:cNvPr name="Group 67" id="67"/>
          <p:cNvGrpSpPr/>
          <p:nvPr/>
        </p:nvGrpSpPr>
        <p:grpSpPr>
          <a:xfrm rot="0">
            <a:off x="12387637" y="3121847"/>
            <a:ext cx="596468" cy="282214"/>
            <a:chOff x="0" y="0"/>
            <a:chExt cx="157094" cy="74328"/>
          </a:xfrm>
        </p:grpSpPr>
        <p:sp>
          <p:nvSpPr>
            <p:cNvPr name="Freeform 68" id="68"/>
            <p:cNvSpPr/>
            <p:nvPr/>
          </p:nvSpPr>
          <p:spPr>
            <a:xfrm flipH="false" flipV="false" rot="0">
              <a:off x="0" y="0"/>
              <a:ext cx="157094" cy="74328"/>
            </a:xfrm>
            <a:custGeom>
              <a:avLst/>
              <a:gdLst/>
              <a:ahLst/>
              <a:cxnLst/>
              <a:rect r="r" b="b" t="t" l="l"/>
              <a:pathLst>
                <a:path h="74328" w="157094">
                  <a:moveTo>
                    <a:pt x="37164" y="0"/>
                  </a:moveTo>
                  <a:lnTo>
                    <a:pt x="119931" y="0"/>
                  </a:lnTo>
                  <a:cubicBezTo>
                    <a:pt x="129787" y="0"/>
                    <a:pt x="139240" y="3915"/>
                    <a:pt x="146209" y="10885"/>
                  </a:cubicBezTo>
                  <a:cubicBezTo>
                    <a:pt x="153179" y="17855"/>
                    <a:pt x="157094" y="27307"/>
                    <a:pt x="157094" y="37164"/>
                  </a:cubicBezTo>
                  <a:lnTo>
                    <a:pt x="157094" y="37164"/>
                  </a:lnTo>
                  <a:cubicBezTo>
                    <a:pt x="157094" y="47020"/>
                    <a:pt x="153179" y="56473"/>
                    <a:pt x="146209" y="63443"/>
                  </a:cubicBezTo>
                  <a:cubicBezTo>
                    <a:pt x="139240" y="70412"/>
                    <a:pt x="129787" y="74328"/>
                    <a:pt x="119931" y="74328"/>
                  </a:cubicBezTo>
                  <a:lnTo>
                    <a:pt x="37164" y="74328"/>
                  </a:lnTo>
                  <a:cubicBezTo>
                    <a:pt x="27307" y="74328"/>
                    <a:pt x="17855" y="70412"/>
                    <a:pt x="10885" y="63443"/>
                  </a:cubicBezTo>
                  <a:cubicBezTo>
                    <a:pt x="3915" y="56473"/>
                    <a:pt x="0" y="47020"/>
                    <a:pt x="0" y="37164"/>
                  </a:cubicBezTo>
                  <a:lnTo>
                    <a:pt x="0" y="37164"/>
                  </a:lnTo>
                  <a:cubicBezTo>
                    <a:pt x="0" y="27307"/>
                    <a:pt x="3915" y="17855"/>
                    <a:pt x="10885" y="10885"/>
                  </a:cubicBezTo>
                  <a:cubicBezTo>
                    <a:pt x="17855" y="3915"/>
                    <a:pt x="27307" y="0"/>
                    <a:pt x="37164" y="0"/>
                  </a:cubicBezTo>
                  <a:close/>
                </a:path>
              </a:pathLst>
            </a:custGeom>
            <a:solidFill>
              <a:srgbClr val="C2DAFF"/>
            </a:solidFill>
          </p:spPr>
        </p:sp>
        <p:sp>
          <p:nvSpPr>
            <p:cNvPr name="TextBox 69" id="69"/>
            <p:cNvSpPr txBox="true"/>
            <p:nvPr/>
          </p:nvSpPr>
          <p:spPr>
            <a:xfrm>
              <a:off x="0" y="-47625"/>
              <a:ext cx="157094" cy="121953"/>
            </a:xfrm>
            <a:prstGeom prst="rect">
              <a:avLst/>
            </a:prstGeom>
          </p:spPr>
          <p:txBody>
            <a:bodyPr anchor="t" rtlCol="false" tIns="50800" lIns="50800" bIns="50800" rIns="50800"/>
            <a:lstStyle/>
            <a:p>
              <a:pPr algn="ctr">
                <a:lnSpc>
                  <a:spcPts val="3220"/>
                </a:lnSpc>
              </a:pPr>
            </a:p>
          </p:txBody>
        </p:sp>
      </p:grpSp>
      <p:grpSp>
        <p:nvGrpSpPr>
          <p:cNvPr name="Group 70" id="70"/>
          <p:cNvGrpSpPr/>
          <p:nvPr/>
        </p:nvGrpSpPr>
        <p:grpSpPr>
          <a:xfrm rot="0">
            <a:off x="13100473" y="3115853"/>
            <a:ext cx="702351" cy="288207"/>
            <a:chOff x="0" y="0"/>
            <a:chExt cx="184981" cy="75906"/>
          </a:xfrm>
        </p:grpSpPr>
        <p:sp>
          <p:nvSpPr>
            <p:cNvPr name="Freeform 71" id="71"/>
            <p:cNvSpPr/>
            <p:nvPr/>
          </p:nvSpPr>
          <p:spPr>
            <a:xfrm flipH="false" flipV="false" rot="0">
              <a:off x="0" y="0"/>
              <a:ext cx="184981" cy="75906"/>
            </a:xfrm>
            <a:custGeom>
              <a:avLst/>
              <a:gdLst/>
              <a:ahLst/>
              <a:cxnLst/>
              <a:rect r="r" b="b" t="t" l="l"/>
              <a:pathLst>
                <a:path h="75906" w="184981">
                  <a:moveTo>
                    <a:pt x="37953" y="0"/>
                  </a:moveTo>
                  <a:lnTo>
                    <a:pt x="147028" y="0"/>
                  </a:lnTo>
                  <a:cubicBezTo>
                    <a:pt x="157094" y="0"/>
                    <a:pt x="166748" y="3999"/>
                    <a:pt x="173865" y="11116"/>
                  </a:cubicBezTo>
                  <a:cubicBezTo>
                    <a:pt x="180983" y="18234"/>
                    <a:pt x="184981" y="27887"/>
                    <a:pt x="184981" y="37953"/>
                  </a:cubicBezTo>
                  <a:lnTo>
                    <a:pt x="184981" y="37953"/>
                  </a:lnTo>
                  <a:cubicBezTo>
                    <a:pt x="184981" y="48019"/>
                    <a:pt x="180983" y="57673"/>
                    <a:pt x="173865" y="64790"/>
                  </a:cubicBezTo>
                  <a:cubicBezTo>
                    <a:pt x="166748" y="71908"/>
                    <a:pt x="157094" y="75906"/>
                    <a:pt x="147028" y="75906"/>
                  </a:cubicBezTo>
                  <a:lnTo>
                    <a:pt x="37953" y="75906"/>
                  </a:lnTo>
                  <a:cubicBezTo>
                    <a:pt x="27887" y="75906"/>
                    <a:pt x="18234" y="71908"/>
                    <a:pt x="11116" y="64790"/>
                  </a:cubicBezTo>
                  <a:cubicBezTo>
                    <a:pt x="3999" y="57673"/>
                    <a:pt x="0" y="48019"/>
                    <a:pt x="0" y="37953"/>
                  </a:cubicBezTo>
                  <a:lnTo>
                    <a:pt x="0" y="37953"/>
                  </a:lnTo>
                  <a:cubicBezTo>
                    <a:pt x="0" y="27887"/>
                    <a:pt x="3999" y="18234"/>
                    <a:pt x="11116" y="11116"/>
                  </a:cubicBezTo>
                  <a:cubicBezTo>
                    <a:pt x="18234" y="3999"/>
                    <a:pt x="27887" y="0"/>
                    <a:pt x="37953" y="0"/>
                  </a:cubicBezTo>
                  <a:close/>
                </a:path>
              </a:pathLst>
            </a:custGeom>
            <a:solidFill>
              <a:srgbClr val="C2DAFF"/>
            </a:solidFill>
          </p:spPr>
        </p:sp>
        <p:sp>
          <p:nvSpPr>
            <p:cNvPr name="TextBox 72" id="72"/>
            <p:cNvSpPr txBox="true"/>
            <p:nvPr/>
          </p:nvSpPr>
          <p:spPr>
            <a:xfrm>
              <a:off x="0" y="-47625"/>
              <a:ext cx="184981" cy="123531"/>
            </a:xfrm>
            <a:prstGeom prst="rect">
              <a:avLst/>
            </a:prstGeom>
          </p:spPr>
          <p:txBody>
            <a:bodyPr anchor="t" rtlCol="false" tIns="50800" lIns="50800" bIns="50800" rIns="50800"/>
            <a:lstStyle/>
            <a:p>
              <a:pPr algn="ctr">
                <a:lnSpc>
                  <a:spcPts val="3220"/>
                </a:lnSpc>
              </a:pPr>
            </a:p>
          </p:txBody>
        </p:sp>
      </p:grpSp>
      <p:sp>
        <p:nvSpPr>
          <p:cNvPr name="TextBox 73" id="73"/>
          <p:cNvSpPr txBox="true"/>
          <p:nvPr/>
        </p:nvSpPr>
        <p:spPr>
          <a:xfrm rot="0">
            <a:off x="12657736" y="2745023"/>
            <a:ext cx="885474" cy="151756"/>
          </a:xfrm>
          <a:prstGeom prst="rect">
            <a:avLst/>
          </a:prstGeom>
        </p:spPr>
        <p:txBody>
          <a:bodyPr anchor="t" rtlCol="false" tIns="0" lIns="0" bIns="0" rIns="0">
            <a:spAutoFit/>
          </a:bodyPr>
          <a:lstStyle/>
          <a:p>
            <a:pPr algn="ctr">
              <a:lnSpc>
                <a:spcPts val="1245"/>
              </a:lnSpc>
            </a:pPr>
            <a:r>
              <a:rPr lang="en-US" sz="889">
                <a:solidFill>
                  <a:srgbClr val="FFFFFF"/>
                </a:solidFill>
                <a:latin typeface="Public Sans"/>
                <a:ea typeface="Public Sans"/>
                <a:cs typeface="Public Sans"/>
                <a:sym typeface="Public Sans"/>
              </a:rPr>
              <a:t>Active Sessions</a:t>
            </a:r>
          </a:p>
        </p:txBody>
      </p:sp>
      <p:sp>
        <p:nvSpPr>
          <p:cNvPr name="TextBox 74" id="74"/>
          <p:cNvSpPr txBox="true"/>
          <p:nvPr/>
        </p:nvSpPr>
        <p:spPr>
          <a:xfrm rot="0">
            <a:off x="12825201" y="2918644"/>
            <a:ext cx="547544" cy="117190"/>
          </a:xfrm>
          <a:prstGeom prst="rect">
            <a:avLst/>
          </a:prstGeom>
        </p:spPr>
        <p:txBody>
          <a:bodyPr anchor="t" rtlCol="false" tIns="0" lIns="0" bIns="0" rIns="0">
            <a:spAutoFit/>
          </a:bodyPr>
          <a:lstStyle/>
          <a:p>
            <a:pPr algn="ctr">
              <a:lnSpc>
                <a:spcPts val="920"/>
              </a:lnSpc>
            </a:pPr>
            <a:r>
              <a:rPr lang="en-US" sz="657">
                <a:solidFill>
                  <a:srgbClr val="FFFFFF"/>
                </a:solidFill>
                <a:latin typeface="Public Sans"/>
                <a:ea typeface="Public Sans"/>
                <a:cs typeface="Public Sans"/>
                <a:sym typeface="Public Sans"/>
              </a:rPr>
              <a:t>1.5 K</a:t>
            </a:r>
          </a:p>
        </p:txBody>
      </p:sp>
      <p:sp>
        <p:nvSpPr>
          <p:cNvPr name="TextBox 75" id="75"/>
          <p:cNvSpPr txBox="true"/>
          <p:nvPr/>
        </p:nvSpPr>
        <p:spPr>
          <a:xfrm rot="0">
            <a:off x="12387199" y="3180885"/>
            <a:ext cx="596906" cy="132207"/>
          </a:xfrm>
          <a:prstGeom prst="rect">
            <a:avLst/>
          </a:prstGeom>
        </p:spPr>
        <p:txBody>
          <a:bodyPr anchor="t" rtlCol="false" tIns="0" lIns="0" bIns="0" rIns="0">
            <a:spAutoFit/>
          </a:bodyPr>
          <a:lstStyle/>
          <a:p>
            <a:pPr algn="ctr">
              <a:lnSpc>
                <a:spcPts val="1008"/>
              </a:lnSpc>
            </a:pPr>
            <a:r>
              <a:rPr lang="en-US" sz="720">
                <a:solidFill>
                  <a:srgbClr val="010005"/>
                </a:solidFill>
                <a:latin typeface="Public Sans"/>
                <a:ea typeface="Public Sans"/>
                <a:cs typeface="Public Sans"/>
                <a:sym typeface="Public Sans"/>
              </a:rPr>
              <a:t>Configure</a:t>
            </a:r>
          </a:p>
        </p:txBody>
      </p:sp>
      <p:sp>
        <p:nvSpPr>
          <p:cNvPr name="TextBox 76" id="76"/>
          <p:cNvSpPr txBox="true"/>
          <p:nvPr/>
        </p:nvSpPr>
        <p:spPr>
          <a:xfrm rot="0">
            <a:off x="13213132" y="3186368"/>
            <a:ext cx="477035" cy="132207"/>
          </a:xfrm>
          <a:prstGeom prst="rect">
            <a:avLst/>
          </a:prstGeom>
        </p:spPr>
        <p:txBody>
          <a:bodyPr anchor="t" rtlCol="false" tIns="0" lIns="0" bIns="0" rIns="0">
            <a:spAutoFit/>
          </a:bodyPr>
          <a:lstStyle/>
          <a:p>
            <a:pPr algn="ctr">
              <a:lnSpc>
                <a:spcPts val="1007"/>
              </a:lnSpc>
            </a:pPr>
            <a:r>
              <a:rPr lang="en-US" sz="719">
                <a:solidFill>
                  <a:srgbClr val="010005"/>
                </a:solidFill>
                <a:latin typeface="Public Sans"/>
                <a:ea typeface="Public Sans"/>
                <a:cs typeface="Public Sans"/>
                <a:sym typeface="Public Sans"/>
              </a:rPr>
              <a:t>Graph</a:t>
            </a:r>
          </a:p>
        </p:txBody>
      </p:sp>
      <p:grpSp>
        <p:nvGrpSpPr>
          <p:cNvPr name="Group 77" id="77"/>
          <p:cNvGrpSpPr/>
          <p:nvPr/>
        </p:nvGrpSpPr>
        <p:grpSpPr>
          <a:xfrm rot="0">
            <a:off x="14304893" y="2690165"/>
            <a:ext cx="1703989" cy="796088"/>
            <a:chOff x="0" y="0"/>
            <a:chExt cx="448787" cy="209669"/>
          </a:xfrm>
        </p:grpSpPr>
        <p:sp>
          <p:nvSpPr>
            <p:cNvPr name="Freeform 78" id="78"/>
            <p:cNvSpPr/>
            <p:nvPr/>
          </p:nvSpPr>
          <p:spPr>
            <a:xfrm flipH="false" flipV="false" rot="0">
              <a:off x="0" y="0"/>
              <a:ext cx="448787" cy="209669"/>
            </a:xfrm>
            <a:custGeom>
              <a:avLst/>
              <a:gdLst/>
              <a:ahLst/>
              <a:cxnLst/>
              <a:rect r="r" b="b" t="t" l="l"/>
              <a:pathLst>
                <a:path h="209669" w="448787">
                  <a:moveTo>
                    <a:pt x="77238" y="0"/>
                  </a:moveTo>
                  <a:lnTo>
                    <a:pt x="371549" y="0"/>
                  </a:lnTo>
                  <a:cubicBezTo>
                    <a:pt x="414207" y="0"/>
                    <a:pt x="448787" y="34581"/>
                    <a:pt x="448787" y="77238"/>
                  </a:cubicBezTo>
                  <a:lnTo>
                    <a:pt x="448787" y="132431"/>
                  </a:lnTo>
                  <a:cubicBezTo>
                    <a:pt x="448787" y="175089"/>
                    <a:pt x="414207" y="209669"/>
                    <a:pt x="371549" y="209669"/>
                  </a:cubicBezTo>
                  <a:lnTo>
                    <a:pt x="77238" y="209669"/>
                  </a:lnTo>
                  <a:cubicBezTo>
                    <a:pt x="56753" y="209669"/>
                    <a:pt x="37107" y="201532"/>
                    <a:pt x="22622" y="187047"/>
                  </a:cubicBezTo>
                  <a:cubicBezTo>
                    <a:pt x="8138" y="172562"/>
                    <a:pt x="0" y="152916"/>
                    <a:pt x="0" y="132431"/>
                  </a:cubicBezTo>
                  <a:lnTo>
                    <a:pt x="0" y="77238"/>
                  </a:lnTo>
                  <a:cubicBezTo>
                    <a:pt x="0" y="34581"/>
                    <a:pt x="34581" y="0"/>
                    <a:pt x="77238" y="0"/>
                  </a:cubicBezTo>
                  <a:close/>
                </a:path>
              </a:pathLst>
            </a:custGeom>
            <a:solidFill>
              <a:srgbClr val="607BA5"/>
            </a:solidFill>
          </p:spPr>
        </p:sp>
        <p:sp>
          <p:nvSpPr>
            <p:cNvPr name="TextBox 79" id="79"/>
            <p:cNvSpPr txBox="true"/>
            <p:nvPr/>
          </p:nvSpPr>
          <p:spPr>
            <a:xfrm>
              <a:off x="0" y="-57150"/>
              <a:ext cx="448787" cy="266819"/>
            </a:xfrm>
            <a:prstGeom prst="rect">
              <a:avLst/>
            </a:prstGeom>
          </p:spPr>
          <p:txBody>
            <a:bodyPr anchor="ctr" rtlCol="false" tIns="50800" lIns="50800" bIns="50800" rIns="50800"/>
            <a:lstStyle/>
            <a:p>
              <a:pPr algn="ctr">
                <a:lnSpc>
                  <a:spcPts val="3220"/>
                </a:lnSpc>
              </a:pPr>
            </a:p>
          </p:txBody>
        </p:sp>
      </p:grpSp>
      <p:grpSp>
        <p:nvGrpSpPr>
          <p:cNvPr name="Group 80" id="80"/>
          <p:cNvGrpSpPr/>
          <p:nvPr/>
        </p:nvGrpSpPr>
        <p:grpSpPr>
          <a:xfrm rot="0">
            <a:off x="14444051" y="3121847"/>
            <a:ext cx="596468" cy="282214"/>
            <a:chOff x="0" y="0"/>
            <a:chExt cx="157094" cy="74328"/>
          </a:xfrm>
        </p:grpSpPr>
        <p:sp>
          <p:nvSpPr>
            <p:cNvPr name="Freeform 81" id="81"/>
            <p:cNvSpPr/>
            <p:nvPr/>
          </p:nvSpPr>
          <p:spPr>
            <a:xfrm flipH="false" flipV="false" rot="0">
              <a:off x="0" y="0"/>
              <a:ext cx="157094" cy="74328"/>
            </a:xfrm>
            <a:custGeom>
              <a:avLst/>
              <a:gdLst/>
              <a:ahLst/>
              <a:cxnLst/>
              <a:rect r="r" b="b" t="t" l="l"/>
              <a:pathLst>
                <a:path h="74328" w="157094">
                  <a:moveTo>
                    <a:pt x="37164" y="0"/>
                  </a:moveTo>
                  <a:lnTo>
                    <a:pt x="119931" y="0"/>
                  </a:lnTo>
                  <a:cubicBezTo>
                    <a:pt x="129787" y="0"/>
                    <a:pt x="139240" y="3915"/>
                    <a:pt x="146209" y="10885"/>
                  </a:cubicBezTo>
                  <a:cubicBezTo>
                    <a:pt x="153179" y="17855"/>
                    <a:pt x="157094" y="27307"/>
                    <a:pt x="157094" y="37164"/>
                  </a:cubicBezTo>
                  <a:lnTo>
                    <a:pt x="157094" y="37164"/>
                  </a:lnTo>
                  <a:cubicBezTo>
                    <a:pt x="157094" y="47020"/>
                    <a:pt x="153179" y="56473"/>
                    <a:pt x="146209" y="63443"/>
                  </a:cubicBezTo>
                  <a:cubicBezTo>
                    <a:pt x="139240" y="70412"/>
                    <a:pt x="129787" y="74328"/>
                    <a:pt x="119931" y="74328"/>
                  </a:cubicBezTo>
                  <a:lnTo>
                    <a:pt x="37164" y="74328"/>
                  </a:lnTo>
                  <a:cubicBezTo>
                    <a:pt x="27307" y="74328"/>
                    <a:pt x="17855" y="70412"/>
                    <a:pt x="10885" y="63443"/>
                  </a:cubicBezTo>
                  <a:cubicBezTo>
                    <a:pt x="3915" y="56473"/>
                    <a:pt x="0" y="47020"/>
                    <a:pt x="0" y="37164"/>
                  </a:cubicBezTo>
                  <a:lnTo>
                    <a:pt x="0" y="37164"/>
                  </a:lnTo>
                  <a:cubicBezTo>
                    <a:pt x="0" y="27307"/>
                    <a:pt x="3915" y="17855"/>
                    <a:pt x="10885" y="10885"/>
                  </a:cubicBezTo>
                  <a:cubicBezTo>
                    <a:pt x="17855" y="3915"/>
                    <a:pt x="27307" y="0"/>
                    <a:pt x="37164" y="0"/>
                  </a:cubicBezTo>
                  <a:close/>
                </a:path>
              </a:pathLst>
            </a:custGeom>
            <a:solidFill>
              <a:srgbClr val="C2DAFF"/>
            </a:solidFill>
          </p:spPr>
        </p:sp>
        <p:sp>
          <p:nvSpPr>
            <p:cNvPr name="TextBox 82" id="82"/>
            <p:cNvSpPr txBox="true"/>
            <p:nvPr/>
          </p:nvSpPr>
          <p:spPr>
            <a:xfrm>
              <a:off x="0" y="-47625"/>
              <a:ext cx="157094" cy="121953"/>
            </a:xfrm>
            <a:prstGeom prst="rect">
              <a:avLst/>
            </a:prstGeom>
          </p:spPr>
          <p:txBody>
            <a:bodyPr anchor="t" rtlCol="false" tIns="50800" lIns="50800" bIns="50800" rIns="50800"/>
            <a:lstStyle/>
            <a:p>
              <a:pPr algn="ctr">
                <a:lnSpc>
                  <a:spcPts val="3220"/>
                </a:lnSpc>
              </a:pPr>
            </a:p>
          </p:txBody>
        </p:sp>
      </p:grpSp>
      <p:grpSp>
        <p:nvGrpSpPr>
          <p:cNvPr name="Group 83" id="83"/>
          <p:cNvGrpSpPr/>
          <p:nvPr/>
        </p:nvGrpSpPr>
        <p:grpSpPr>
          <a:xfrm rot="0">
            <a:off x="15156888" y="3115853"/>
            <a:ext cx="702351" cy="288207"/>
            <a:chOff x="0" y="0"/>
            <a:chExt cx="184981" cy="75906"/>
          </a:xfrm>
        </p:grpSpPr>
        <p:sp>
          <p:nvSpPr>
            <p:cNvPr name="Freeform 84" id="84"/>
            <p:cNvSpPr/>
            <p:nvPr/>
          </p:nvSpPr>
          <p:spPr>
            <a:xfrm flipH="false" flipV="false" rot="0">
              <a:off x="0" y="0"/>
              <a:ext cx="184981" cy="75906"/>
            </a:xfrm>
            <a:custGeom>
              <a:avLst/>
              <a:gdLst/>
              <a:ahLst/>
              <a:cxnLst/>
              <a:rect r="r" b="b" t="t" l="l"/>
              <a:pathLst>
                <a:path h="75906" w="184981">
                  <a:moveTo>
                    <a:pt x="37953" y="0"/>
                  </a:moveTo>
                  <a:lnTo>
                    <a:pt x="147028" y="0"/>
                  </a:lnTo>
                  <a:cubicBezTo>
                    <a:pt x="157094" y="0"/>
                    <a:pt x="166748" y="3999"/>
                    <a:pt x="173865" y="11116"/>
                  </a:cubicBezTo>
                  <a:cubicBezTo>
                    <a:pt x="180983" y="18234"/>
                    <a:pt x="184981" y="27887"/>
                    <a:pt x="184981" y="37953"/>
                  </a:cubicBezTo>
                  <a:lnTo>
                    <a:pt x="184981" y="37953"/>
                  </a:lnTo>
                  <a:cubicBezTo>
                    <a:pt x="184981" y="48019"/>
                    <a:pt x="180983" y="57673"/>
                    <a:pt x="173865" y="64790"/>
                  </a:cubicBezTo>
                  <a:cubicBezTo>
                    <a:pt x="166748" y="71908"/>
                    <a:pt x="157094" y="75906"/>
                    <a:pt x="147028" y="75906"/>
                  </a:cubicBezTo>
                  <a:lnTo>
                    <a:pt x="37953" y="75906"/>
                  </a:lnTo>
                  <a:cubicBezTo>
                    <a:pt x="27887" y="75906"/>
                    <a:pt x="18234" y="71908"/>
                    <a:pt x="11116" y="64790"/>
                  </a:cubicBezTo>
                  <a:cubicBezTo>
                    <a:pt x="3999" y="57673"/>
                    <a:pt x="0" y="48019"/>
                    <a:pt x="0" y="37953"/>
                  </a:cubicBezTo>
                  <a:lnTo>
                    <a:pt x="0" y="37953"/>
                  </a:lnTo>
                  <a:cubicBezTo>
                    <a:pt x="0" y="27887"/>
                    <a:pt x="3999" y="18234"/>
                    <a:pt x="11116" y="11116"/>
                  </a:cubicBezTo>
                  <a:cubicBezTo>
                    <a:pt x="18234" y="3999"/>
                    <a:pt x="27887" y="0"/>
                    <a:pt x="37953" y="0"/>
                  </a:cubicBezTo>
                  <a:close/>
                </a:path>
              </a:pathLst>
            </a:custGeom>
            <a:solidFill>
              <a:srgbClr val="C2DAFF"/>
            </a:solidFill>
          </p:spPr>
        </p:sp>
        <p:sp>
          <p:nvSpPr>
            <p:cNvPr name="TextBox 85" id="85"/>
            <p:cNvSpPr txBox="true"/>
            <p:nvPr/>
          </p:nvSpPr>
          <p:spPr>
            <a:xfrm>
              <a:off x="0" y="-47625"/>
              <a:ext cx="184981" cy="123531"/>
            </a:xfrm>
            <a:prstGeom prst="rect">
              <a:avLst/>
            </a:prstGeom>
          </p:spPr>
          <p:txBody>
            <a:bodyPr anchor="t" rtlCol="false" tIns="50800" lIns="50800" bIns="50800" rIns="50800"/>
            <a:lstStyle/>
            <a:p>
              <a:pPr algn="ctr">
                <a:lnSpc>
                  <a:spcPts val="3220"/>
                </a:lnSpc>
              </a:pPr>
            </a:p>
          </p:txBody>
        </p:sp>
      </p:grpSp>
      <p:sp>
        <p:nvSpPr>
          <p:cNvPr name="TextBox 86" id="86"/>
          <p:cNvSpPr txBox="true"/>
          <p:nvPr/>
        </p:nvSpPr>
        <p:spPr>
          <a:xfrm rot="0">
            <a:off x="14714150" y="2745023"/>
            <a:ext cx="885474" cy="151756"/>
          </a:xfrm>
          <a:prstGeom prst="rect">
            <a:avLst/>
          </a:prstGeom>
        </p:spPr>
        <p:txBody>
          <a:bodyPr anchor="t" rtlCol="false" tIns="0" lIns="0" bIns="0" rIns="0">
            <a:spAutoFit/>
          </a:bodyPr>
          <a:lstStyle/>
          <a:p>
            <a:pPr algn="ctr">
              <a:lnSpc>
                <a:spcPts val="1245"/>
              </a:lnSpc>
            </a:pPr>
            <a:r>
              <a:rPr lang="en-US" sz="889">
                <a:solidFill>
                  <a:srgbClr val="FFFFFF"/>
                </a:solidFill>
                <a:latin typeface="Public Sans"/>
                <a:ea typeface="Public Sans"/>
                <a:cs typeface="Public Sans"/>
                <a:sym typeface="Public Sans"/>
              </a:rPr>
              <a:t>Active Sessions</a:t>
            </a:r>
          </a:p>
        </p:txBody>
      </p:sp>
      <p:sp>
        <p:nvSpPr>
          <p:cNvPr name="TextBox 87" id="87"/>
          <p:cNvSpPr txBox="true"/>
          <p:nvPr/>
        </p:nvSpPr>
        <p:spPr>
          <a:xfrm rot="0">
            <a:off x="14881615" y="2918644"/>
            <a:ext cx="547544" cy="117190"/>
          </a:xfrm>
          <a:prstGeom prst="rect">
            <a:avLst/>
          </a:prstGeom>
        </p:spPr>
        <p:txBody>
          <a:bodyPr anchor="t" rtlCol="false" tIns="0" lIns="0" bIns="0" rIns="0">
            <a:spAutoFit/>
          </a:bodyPr>
          <a:lstStyle/>
          <a:p>
            <a:pPr algn="ctr">
              <a:lnSpc>
                <a:spcPts val="920"/>
              </a:lnSpc>
            </a:pPr>
            <a:r>
              <a:rPr lang="en-US" sz="657">
                <a:solidFill>
                  <a:srgbClr val="FFFFFF"/>
                </a:solidFill>
                <a:latin typeface="Public Sans"/>
                <a:ea typeface="Public Sans"/>
                <a:cs typeface="Public Sans"/>
                <a:sym typeface="Public Sans"/>
              </a:rPr>
              <a:t>1.5 K</a:t>
            </a:r>
          </a:p>
        </p:txBody>
      </p:sp>
      <p:sp>
        <p:nvSpPr>
          <p:cNvPr name="TextBox 88" id="88"/>
          <p:cNvSpPr txBox="true"/>
          <p:nvPr/>
        </p:nvSpPr>
        <p:spPr>
          <a:xfrm rot="0">
            <a:off x="14443613" y="3180885"/>
            <a:ext cx="596906" cy="132207"/>
          </a:xfrm>
          <a:prstGeom prst="rect">
            <a:avLst/>
          </a:prstGeom>
        </p:spPr>
        <p:txBody>
          <a:bodyPr anchor="t" rtlCol="false" tIns="0" lIns="0" bIns="0" rIns="0">
            <a:spAutoFit/>
          </a:bodyPr>
          <a:lstStyle/>
          <a:p>
            <a:pPr algn="ctr">
              <a:lnSpc>
                <a:spcPts val="1008"/>
              </a:lnSpc>
            </a:pPr>
            <a:r>
              <a:rPr lang="en-US" sz="720">
                <a:solidFill>
                  <a:srgbClr val="010005"/>
                </a:solidFill>
                <a:latin typeface="Public Sans"/>
                <a:ea typeface="Public Sans"/>
                <a:cs typeface="Public Sans"/>
                <a:sym typeface="Public Sans"/>
              </a:rPr>
              <a:t>Configure</a:t>
            </a:r>
          </a:p>
        </p:txBody>
      </p:sp>
      <p:sp>
        <p:nvSpPr>
          <p:cNvPr name="TextBox 89" id="89"/>
          <p:cNvSpPr txBox="true"/>
          <p:nvPr/>
        </p:nvSpPr>
        <p:spPr>
          <a:xfrm rot="0">
            <a:off x="15269546" y="3186368"/>
            <a:ext cx="477035" cy="132207"/>
          </a:xfrm>
          <a:prstGeom prst="rect">
            <a:avLst/>
          </a:prstGeom>
        </p:spPr>
        <p:txBody>
          <a:bodyPr anchor="t" rtlCol="false" tIns="0" lIns="0" bIns="0" rIns="0">
            <a:spAutoFit/>
          </a:bodyPr>
          <a:lstStyle/>
          <a:p>
            <a:pPr algn="ctr">
              <a:lnSpc>
                <a:spcPts val="1007"/>
              </a:lnSpc>
            </a:pPr>
            <a:r>
              <a:rPr lang="en-US" sz="719">
                <a:solidFill>
                  <a:srgbClr val="010005"/>
                </a:solidFill>
                <a:latin typeface="Public Sans"/>
                <a:ea typeface="Public Sans"/>
                <a:cs typeface="Public Sans"/>
                <a:sym typeface="Public Sans"/>
              </a:rPr>
              <a:t>Graph</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06090F"/>
        </a:solidFill>
      </p:bgPr>
    </p:bg>
    <p:spTree>
      <p:nvGrpSpPr>
        <p:cNvPr id="1" name=""/>
        <p:cNvGrpSpPr/>
        <p:nvPr/>
      </p:nvGrpSpPr>
      <p:grpSpPr>
        <a:xfrm>
          <a:off x="0" y="0"/>
          <a:ext cx="0" cy="0"/>
          <a:chOff x="0" y="0"/>
          <a:chExt cx="0" cy="0"/>
        </a:xfrm>
      </p:grpSpPr>
      <p:sp>
        <p:nvSpPr>
          <p:cNvPr name="TextBox 2" id="2"/>
          <p:cNvSpPr txBox="true"/>
          <p:nvPr/>
        </p:nvSpPr>
        <p:spPr>
          <a:xfrm rot="0">
            <a:off x="537065" y="696655"/>
            <a:ext cx="12291251" cy="5212391"/>
          </a:xfrm>
          <a:prstGeom prst="rect">
            <a:avLst/>
          </a:prstGeom>
        </p:spPr>
        <p:txBody>
          <a:bodyPr anchor="t" rtlCol="false" tIns="0" lIns="0" bIns="0" rIns="0">
            <a:spAutoFit/>
          </a:bodyPr>
          <a:lstStyle/>
          <a:p>
            <a:pPr algn="l">
              <a:lnSpc>
                <a:spcPts val="4605"/>
              </a:lnSpc>
            </a:pPr>
            <a:r>
              <a:rPr lang="en-US" sz="2914">
                <a:solidFill>
                  <a:srgbClr val="FFFFFF"/>
                </a:solidFill>
                <a:latin typeface="Public Sans"/>
                <a:ea typeface="Public Sans"/>
                <a:cs typeface="Public Sans"/>
                <a:sym typeface="Public Sans"/>
              </a:rPr>
              <a:t>At the top of the sidebar, there are four clearly labeled buttons:</a:t>
            </a:r>
          </a:p>
          <a:p>
            <a:pPr algn="l" marL="629263" indent="-314632" lvl="1">
              <a:lnSpc>
                <a:spcPts val="4605"/>
              </a:lnSpc>
              <a:buFont typeface="Arial"/>
              <a:buChar char="•"/>
            </a:pPr>
            <a:r>
              <a:rPr lang="en-US" sz="2914">
                <a:solidFill>
                  <a:srgbClr val="FFFFFF"/>
                </a:solidFill>
                <a:latin typeface="Public Sans"/>
                <a:ea typeface="Public Sans"/>
                <a:cs typeface="Public Sans"/>
                <a:sym typeface="Public Sans"/>
              </a:rPr>
              <a:t>Logs: Takes the user to the panel that shows various updates and logs.</a:t>
            </a:r>
          </a:p>
          <a:p>
            <a:pPr algn="l" marL="629263" indent="-314632" lvl="1">
              <a:lnSpc>
                <a:spcPts val="4605"/>
              </a:lnSpc>
              <a:buFont typeface="Arial"/>
              <a:buChar char="•"/>
            </a:pPr>
            <a:r>
              <a:rPr lang="en-US" sz="2914">
                <a:solidFill>
                  <a:srgbClr val="FFFFFF"/>
                </a:solidFill>
                <a:latin typeface="Public Sans"/>
                <a:ea typeface="Public Sans"/>
                <a:cs typeface="Public Sans"/>
                <a:sym typeface="Public Sans"/>
              </a:rPr>
              <a:t>Requests: Leads to a section where user requests(for adding a new location) are listed and managed.</a:t>
            </a:r>
          </a:p>
          <a:p>
            <a:pPr algn="l" marL="629263" indent="-314632" lvl="1">
              <a:lnSpc>
                <a:spcPts val="4605"/>
              </a:lnSpc>
              <a:buFont typeface="Arial"/>
              <a:buChar char="•"/>
            </a:pPr>
            <a:r>
              <a:rPr lang="en-US" sz="2914">
                <a:solidFill>
                  <a:srgbClr val="FFFFFF"/>
                </a:solidFill>
                <a:latin typeface="Public Sans"/>
                <a:ea typeface="Public Sans"/>
                <a:cs typeface="Public Sans"/>
                <a:sym typeface="Public Sans"/>
              </a:rPr>
              <a:t>Noticeboard: Shows announcements, update and alerts.</a:t>
            </a:r>
          </a:p>
          <a:p>
            <a:pPr algn="l" marL="629263" indent="-314632" lvl="1">
              <a:lnSpc>
                <a:spcPts val="4605"/>
              </a:lnSpc>
              <a:buFont typeface="Arial"/>
              <a:buChar char="•"/>
            </a:pPr>
            <a:r>
              <a:rPr lang="en-US" sz="2914">
                <a:solidFill>
                  <a:srgbClr val="FFFFFF"/>
                </a:solidFill>
                <a:latin typeface="Public Sans"/>
                <a:ea typeface="Public Sans"/>
                <a:cs typeface="Public Sans"/>
                <a:sym typeface="Public Sans"/>
              </a:rPr>
              <a:t>Flags: Lists reviews or images that have been flagged for attention or review.</a:t>
            </a:r>
          </a:p>
          <a:p>
            <a:pPr algn="l">
              <a:lnSpc>
                <a:spcPts val="4605"/>
              </a:lnSpc>
            </a:pPr>
          </a:p>
        </p:txBody>
      </p:sp>
      <p:grpSp>
        <p:nvGrpSpPr>
          <p:cNvPr name="Group 3" id="3"/>
          <p:cNvGrpSpPr/>
          <p:nvPr/>
        </p:nvGrpSpPr>
        <p:grpSpPr>
          <a:xfrm rot="0">
            <a:off x="13795614" y="1370149"/>
            <a:ext cx="3463686" cy="3773351"/>
            <a:chOff x="0" y="0"/>
            <a:chExt cx="511237" cy="556943"/>
          </a:xfrm>
        </p:grpSpPr>
        <p:sp>
          <p:nvSpPr>
            <p:cNvPr name="Freeform 4" id="4"/>
            <p:cNvSpPr/>
            <p:nvPr/>
          </p:nvSpPr>
          <p:spPr>
            <a:xfrm flipH="false" flipV="false" rot="0">
              <a:off x="0" y="0"/>
              <a:ext cx="511237" cy="556943"/>
            </a:xfrm>
            <a:custGeom>
              <a:avLst/>
              <a:gdLst/>
              <a:ahLst/>
              <a:cxnLst/>
              <a:rect r="r" b="b" t="t" l="l"/>
              <a:pathLst>
                <a:path h="556943" w="511237">
                  <a:moveTo>
                    <a:pt x="22352" y="0"/>
                  </a:moveTo>
                  <a:lnTo>
                    <a:pt x="488885" y="0"/>
                  </a:lnTo>
                  <a:cubicBezTo>
                    <a:pt x="501230" y="0"/>
                    <a:pt x="511237" y="10007"/>
                    <a:pt x="511237" y="22352"/>
                  </a:cubicBezTo>
                  <a:lnTo>
                    <a:pt x="511237" y="534591"/>
                  </a:lnTo>
                  <a:cubicBezTo>
                    <a:pt x="511237" y="546936"/>
                    <a:pt x="501230" y="556943"/>
                    <a:pt x="488885" y="556943"/>
                  </a:cubicBezTo>
                  <a:lnTo>
                    <a:pt x="22352" y="556943"/>
                  </a:lnTo>
                  <a:cubicBezTo>
                    <a:pt x="10007" y="556943"/>
                    <a:pt x="0" y="546936"/>
                    <a:pt x="0" y="534591"/>
                  </a:cubicBezTo>
                  <a:lnTo>
                    <a:pt x="0" y="22352"/>
                  </a:lnTo>
                  <a:cubicBezTo>
                    <a:pt x="0" y="10007"/>
                    <a:pt x="10007" y="0"/>
                    <a:pt x="22352" y="0"/>
                  </a:cubicBezTo>
                  <a:close/>
                </a:path>
              </a:pathLst>
            </a:custGeom>
            <a:solidFill>
              <a:srgbClr val="C2DAFF"/>
            </a:solidFill>
          </p:spPr>
        </p:sp>
        <p:sp>
          <p:nvSpPr>
            <p:cNvPr name="TextBox 5" id="5"/>
            <p:cNvSpPr txBox="true"/>
            <p:nvPr/>
          </p:nvSpPr>
          <p:spPr>
            <a:xfrm>
              <a:off x="0" y="-57150"/>
              <a:ext cx="511237" cy="614093"/>
            </a:xfrm>
            <a:prstGeom prst="rect">
              <a:avLst/>
            </a:prstGeom>
          </p:spPr>
          <p:txBody>
            <a:bodyPr anchor="ctr" rtlCol="false" tIns="50800" lIns="50800" bIns="50800" rIns="50800"/>
            <a:lstStyle/>
            <a:p>
              <a:pPr algn="ctr">
                <a:lnSpc>
                  <a:spcPts val="3220"/>
                </a:lnSpc>
              </a:pPr>
            </a:p>
          </p:txBody>
        </p:sp>
      </p:grpSp>
      <p:grpSp>
        <p:nvGrpSpPr>
          <p:cNvPr name="Group 6" id="6"/>
          <p:cNvGrpSpPr/>
          <p:nvPr/>
        </p:nvGrpSpPr>
        <p:grpSpPr>
          <a:xfrm rot="0">
            <a:off x="13930521" y="1531435"/>
            <a:ext cx="3193872" cy="743228"/>
            <a:chOff x="0" y="0"/>
            <a:chExt cx="471413" cy="109700"/>
          </a:xfrm>
        </p:grpSpPr>
        <p:sp>
          <p:nvSpPr>
            <p:cNvPr name="Freeform 7" id="7"/>
            <p:cNvSpPr/>
            <p:nvPr/>
          </p:nvSpPr>
          <p:spPr>
            <a:xfrm flipH="false" flipV="false" rot="0">
              <a:off x="0" y="0"/>
              <a:ext cx="471413" cy="109700"/>
            </a:xfrm>
            <a:custGeom>
              <a:avLst/>
              <a:gdLst/>
              <a:ahLst/>
              <a:cxnLst/>
              <a:rect r="r" b="b" t="t" l="l"/>
              <a:pathLst>
                <a:path h="109700" w="471413">
                  <a:moveTo>
                    <a:pt x="24240" y="0"/>
                  </a:moveTo>
                  <a:lnTo>
                    <a:pt x="447173" y="0"/>
                  </a:lnTo>
                  <a:cubicBezTo>
                    <a:pt x="460560" y="0"/>
                    <a:pt x="471413" y="10853"/>
                    <a:pt x="471413" y="24240"/>
                  </a:cubicBezTo>
                  <a:lnTo>
                    <a:pt x="471413" y="85460"/>
                  </a:lnTo>
                  <a:cubicBezTo>
                    <a:pt x="471413" y="91889"/>
                    <a:pt x="468859" y="98054"/>
                    <a:pt x="464313" y="102600"/>
                  </a:cubicBezTo>
                  <a:cubicBezTo>
                    <a:pt x="459767" y="107146"/>
                    <a:pt x="453601" y="109700"/>
                    <a:pt x="447173" y="109700"/>
                  </a:cubicBezTo>
                  <a:lnTo>
                    <a:pt x="24240" y="109700"/>
                  </a:lnTo>
                  <a:cubicBezTo>
                    <a:pt x="10853" y="109700"/>
                    <a:pt x="0" y="98847"/>
                    <a:pt x="0" y="85460"/>
                  </a:cubicBezTo>
                  <a:lnTo>
                    <a:pt x="0" y="24240"/>
                  </a:lnTo>
                  <a:cubicBezTo>
                    <a:pt x="0" y="10853"/>
                    <a:pt x="10853" y="0"/>
                    <a:pt x="24240" y="0"/>
                  </a:cubicBezTo>
                  <a:close/>
                </a:path>
              </a:pathLst>
            </a:custGeom>
            <a:solidFill>
              <a:srgbClr val="607BA5"/>
            </a:solidFill>
          </p:spPr>
        </p:sp>
        <p:sp>
          <p:nvSpPr>
            <p:cNvPr name="TextBox 8" id="8"/>
            <p:cNvSpPr txBox="true"/>
            <p:nvPr/>
          </p:nvSpPr>
          <p:spPr>
            <a:xfrm>
              <a:off x="0" y="-47625"/>
              <a:ext cx="471413" cy="157325"/>
            </a:xfrm>
            <a:prstGeom prst="rect">
              <a:avLst/>
            </a:prstGeom>
          </p:spPr>
          <p:txBody>
            <a:bodyPr anchor="t" rtlCol="false" tIns="50800" lIns="50800" bIns="50800" rIns="50800"/>
            <a:lstStyle/>
            <a:p>
              <a:pPr algn="ctr">
                <a:lnSpc>
                  <a:spcPts val="3220"/>
                </a:lnSpc>
              </a:pPr>
            </a:p>
          </p:txBody>
        </p:sp>
      </p:grpSp>
      <p:grpSp>
        <p:nvGrpSpPr>
          <p:cNvPr name="Group 9" id="9"/>
          <p:cNvGrpSpPr/>
          <p:nvPr/>
        </p:nvGrpSpPr>
        <p:grpSpPr>
          <a:xfrm rot="0">
            <a:off x="13930521" y="2383587"/>
            <a:ext cx="3193872" cy="743228"/>
            <a:chOff x="0" y="0"/>
            <a:chExt cx="471413" cy="109700"/>
          </a:xfrm>
        </p:grpSpPr>
        <p:sp>
          <p:nvSpPr>
            <p:cNvPr name="Freeform 10" id="10"/>
            <p:cNvSpPr/>
            <p:nvPr/>
          </p:nvSpPr>
          <p:spPr>
            <a:xfrm flipH="false" flipV="false" rot="0">
              <a:off x="0" y="0"/>
              <a:ext cx="471413" cy="109700"/>
            </a:xfrm>
            <a:custGeom>
              <a:avLst/>
              <a:gdLst/>
              <a:ahLst/>
              <a:cxnLst/>
              <a:rect r="r" b="b" t="t" l="l"/>
              <a:pathLst>
                <a:path h="109700" w="471413">
                  <a:moveTo>
                    <a:pt x="24240" y="0"/>
                  </a:moveTo>
                  <a:lnTo>
                    <a:pt x="447173" y="0"/>
                  </a:lnTo>
                  <a:cubicBezTo>
                    <a:pt x="460560" y="0"/>
                    <a:pt x="471413" y="10853"/>
                    <a:pt x="471413" y="24240"/>
                  </a:cubicBezTo>
                  <a:lnTo>
                    <a:pt x="471413" y="85460"/>
                  </a:lnTo>
                  <a:cubicBezTo>
                    <a:pt x="471413" y="91889"/>
                    <a:pt x="468859" y="98054"/>
                    <a:pt x="464313" y="102600"/>
                  </a:cubicBezTo>
                  <a:cubicBezTo>
                    <a:pt x="459767" y="107146"/>
                    <a:pt x="453601" y="109700"/>
                    <a:pt x="447173" y="109700"/>
                  </a:cubicBezTo>
                  <a:lnTo>
                    <a:pt x="24240" y="109700"/>
                  </a:lnTo>
                  <a:cubicBezTo>
                    <a:pt x="10853" y="109700"/>
                    <a:pt x="0" y="98847"/>
                    <a:pt x="0" y="85460"/>
                  </a:cubicBezTo>
                  <a:lnTo>
                    <a:pt x="0" y="24240"/>
                  </a:lnTo>
                  <a:cubicBezTo>
                    <a:pt x="0" y="10853"/>
                    <a:pt x="10853" y="0"/>
                    <a:pt x="24240" y="0"/>
                  </a:cubicBezTo>
                  <a:close/>
                </a:path>
              </a:pathLst>
            </a:custGeom>
            <a:solidFill>
              <a:srgbClr val="607BA5"/>
            </a:solidFill>
          </p:spPr>
        </p:sp>
        <p:sp>
          <p:nvSpPr>
            <p:cNvPr name="TextBox 11" id="11"/>
            <p:cNvSpPr txBox="true"/>
            <p:nvPr/>
          </p:nvSpPr>
          <p:spPr>
            <a:xfrm>
              <a:off x="0" y="-47625"/>
              <a:ext cx="471413" cy="157325"/>
            </a:xfrm>
            <a:prstGeom prst="rect">
              <a:avLst/>
            </a:prstGeom>
          </p:spPr>
          <p:txBody>
            <a:bodyPr anchor="t" rtlCol="false" tIns="50800" lIns="50800" bIns="50800" rIns="50800"/>
            <a:lstStyle/>
            <a:p>
              <a:pPr algn="ctr">
                <a:lnSpc>
                  <a:spcPts val="3220"/>
                </a:lnSpc>
              </a:pPr>
            </a:p>
          </p:txBody>
        </p:sp>
      </p:grpSp>
      <p:grpSp>
        <p:nvGrpSpPr>
          <p:cNvPr name="Group 12" id="12"/>
          <p:cNvGrpSpPr/>
          <p:nvPr/>
        </p:nvGrpSpPr>
        <p:grpSpPr>
          <a:xfrm rot="0">
            <a:off x="13930521" y="3228792"/>
            <a:ext cx="3193872" cy="743228"/>
            <a:chOff x="0" y="0"/>
            <a:chExt cx="471413" cy="109700"/>
          </a:xfrm>
        </p:grpSpPr>
        <p:sp>
          <p:nvSpPr>
            <p:cNvPr name="Freeform 13" id="13"/>
            <p:cNvSpPr/>
            <p:nvPr/>
          </p:nvSpPr>
          <p:spPr>
            <a:xfrm flipH="false" flipV="false" rot="0">
              <a:off x="0" y="0"/>
              <a:ext cx="471413" cy="109700"/>
            </a:xfrm>
            <a:custGeom>
              <a:avLst/>
              <a:gdLst/>
              <a:ahLst/>
              <a:cxnLst/>
              <a:rect r="r" b="b" t="t" l="l"/>
              <a:pathLst>
                <a:path h="109700" w="471413">
                  <a:moveTo>
                    <a:pt x="24240" y="0"/>
                  </a:moveTo>
                  <a:lnTo>
                    <a:pt x="447173" y="0"/>
                  </a:lnTo>
                  <a:cubicBezTo>
                    <a:pt x="460560" y="0"/>
                    <a:pt x="471413" y="10853"/>
                    <a:pt x="471413" y="24240"/>
                  </a:cubicBezTo>
                  <a:lnTo>
                    <a:pt x="471413" y="85460"/>
                  </a:lnTo>
                  <a:cubicBezTo>
                    <a:pt x="471413" y="91889"/>
                    <a:pt x="468859" y="98054"/>
                    <a:pt x="464313" y="102600"/>
                  </a:cubicBezTo>
                  <a:cubicBezTo>
                    <a:pt x="459767" y="107146"/>
                    <a:pt x="453601" y="109700"/>
                    <a:pt x="447173" y="109700"/>
                  </a:cubicBezTo>
                  <a:lnTo>
                    <a:pt x="24240" y="109700"/>
                  </a:lnTo>
                  <a:cubicBezTo>
                    <a:pt x="10853" y="109700"/>
                    <a:pt x="0" y="98847"/>
                    <a:pt x="0" y="85460"/>
                  </a:cubicBezTo>
                  <a:lnTo>
                    <a:pt x="0" y="24240"/>
                  </a:lnTo>
                  <a:cubicBezTo>
                    <a:pt x="0" y="10853"/>
                    <a:pt x="10853" y="0"/>
                    <a:pt x="24240" y="0"/>
                  </a:cubicBezTo>
                  <a:close/>
                </a:path>
              </a:pathLst>
            </a:custGeom>
            <a:solidFill>
              <a:srgbClr val="607BA5"/>
            </a:solidFill>
          </p:spPr>
        </p:sp>
        <p:sp>
          <p:nvSpPr>
            <p:cNvPr name="TextBox 14" id="14"/>
            <p:cNvSpPr txBox="true"/>
            <p:nvPr/>
          </p:nvSpPr>
          <p:spPr>
            <a:xfrm>
              <a:off x="0" y="-47625"/>
              <a:ext cx="471413" cy="157325"/>
            </a:xfrm>
            <a:prstGeom prst="rect">
              <a:avLst/>
            </a:prstGeom>
          </p:spPr>
          <p:txBody>
            <a:bodyPr anchor="t" rtlCol="false" tIns="50800" lIns="50800" bIns="50800" rIns="50800"/>
            <a:lstStyle/>
            <a:p>
              <a:pPr algn="ctr">
                <a:lnSpc>
                  <a:spcPts val="3220"/>
                </a:lnSpc>
              </a:pPr>
            </a:p>
          </p:txBody>
        </p:sp>
      </p:grpSp>
      <p:grpSp>
        <p:nvGrpSpPr>
          <p:cNvPr name="Group 15" id="15"/>
          <p:cNvGrpSpPr/>
          <p:nvPr/>
        </p:nvGrpSpPr>
        <p:grpSpPr>
          <a:xfrm rot="0">
            <a:off x="13930521" y="4073998"/>
            <a:ext cx="3193872" cy="743228"/>
            <a:chOff x="0" y="0"/>
            <a:chExt cx="471413" cy="109700"/>
          </a:xfrm>
        </p:grpSpPr>
        <p:sp>
          <p:nvSpPr>
            <p:cNvPr name="Freeform 16" id="16"/>
            <p:cNvSpPr/>
            <p:nvPr/>
          </p:nvSpPr>
          <p:spPr>
            <a:xfrm flipH="false" flipV="false" rot="0">
              <a:off x="0" y="0"/>
              <a:ext cx="471413" cy="109700"/>
            </a:xfrm>
            <a:custGeom>
              <a:avLst/>
              <a:gdLst/>
              <a:ahLst/>
              <a:cxnLst/>
              <a:rect r="r" b="b" t="t" l="l"/>
              <a:pathLst>
                <a:path h="109700" w="471413">
                  <a:moveTo>
                    <a:pt x="24240" y="0"/>
                  </a:moveTo>
                  <a:lnTo>
                    <a:pt x="447173" y="0"/>
                  </a:lnTo>
                  <a:cubicBezTo>
                    <a:pt x="460560" y="0"/>
                    <a:pt x="471413" y="10853"/>
                    <a:pt x="471413" y="24240"/>
                  </a:cubicBezTo>
                  <a:lnTo>
                    <a:pt x="471413" y="85460"/>
                  </a:lnTo>
                  <a:cubicBezTo>
                    <a:pt x="471413" y="91889"/>
                    <a:pt x="468859" y="98054"/>
                    <a:pt x="464313" y="102600"/>
                  </a:cubicBezTo>
                  <a:cubicBezTo>
                    <a:pt x="459767" y="107146"/>
                    <a:pt x="453601" y="109700"/>
                    <a:pt x="447173" y="109700"/>
                  </a:cubicBezTo>
                  <a:lnTo>
                    <a:pt x="24240" y="109700"/>
                  </a:lnTo>
                  <a:cubicBezTo>
                    <a:pt x="10853" y="109700"/>
                    <a:pt x="0" y="98847"/>
                    <a:pt x="0" y="85460"/>
                  </a:cubicBezTo>
                  <a:lnTo>
                    <a:pt x="0" y="24240"/>
                  </a:lnTo>
                  <a:cubicBezTo>
                    <a:pt x="0" y="10853"/>
                    <a:pt x="10853" y="0"/>
                    <a:pt x="24240" y="0"/>
                  </a:cubicBezTo>
                  <a:close/>
                </a:path>
              </a:pathLst>
            </a:custGeom>
            <a:solidFill>
              <a:srgbClr val="607BA5"/>
            </a:solidFill>
          </p:spPr>
        </p:sp>
        <p:sp>
          <p:nvSpPr>
            <p:cNvPr name="TextBox 17" id="17"/>
            <p:cNvSpPr txBox="true"/>
            <p:nvPr/>
          </p:nvSpPr>
          <p:spPr>
            <a:xfrm>
              <a:off x="0" y="-47625"/>
              <a:ext cx="471413" cy="157325"/>
            </a:xfrm>
            <a:prstGeom prst="rect">
              <a:avLst/>
            </a:prstGeom>
          </p:spPr>
          <p:txBody>
            <a:bodyPr anchor="t" rtlCol="false" tIns="50800" lIns="50800" bIns="50800" rIns="50800"/>
            <a:lstStyle/>
            <a:p>
              <a:pPr algn="ctr">
                <a:lnSpc>
                  <a:spcPts val="3220"/>
                </a:lnSpc>
              </a:pPr>
            </a:p>
          </p:txBody>
        </p:sp>
      </p:grpSp>
      <p:sp>
        <p:nvSpPr>
          <p:cNvPr name="TextBox 18" id="18"/>
          <p:cNvSpPr txBox="true"/>
          <p:nvPr/>
        </p:nvSpPr>
        <p:spPr>
          <a:xfrm rot="0">
            <a:off x="14190402" y="1596726"/>
            <a:ext cx="2674111" cy="545971"/>
          </a:xfrm>
          <a:prstGeom prst="rect">
            <a:avLst/>
          </a:prstGeom>
        </p:spPr>
        <p:txBody>
          <a:bodyPr anchor="t" rtlCol="false" tIns="0" lIns="0" bIns="0" rIns="0">
            <a:spAutoFit/>
          </a:bodyPr>
          <a:lstStyle/>
          <a:p>
            <a:pPr algn="ctr">
              <a:lnSpc>
                <a:spcPts val="4496"/>
              </a:lnSpc>
            </a:pPr>
            <a:r>
              <a:rPr lang="en-US" sz="3211">
                <a:solidFill>
                  <a:srgbClr val="FFFFFF"/>
                </a:solidFill>
                <a:latin typeface="Public Sans"/>
                <a:ea typeface="Public Sans"/>
                <a:cs typeface="Public Sans"/>
                <a:sym typeface="Public Sans"/>
              </a:rPr>
              <a:t>Logs</a:t>
            </a:r>
          </a:p>
        </p:txBody>
      </p:sp>
      <p:sp>
        <p:nvSpPr>
          <p:cNvPr name="TextBox 19" id="19"/>
          <p:cNvSpPr txBox="true"/>
          <p:nvPr/>
        </p:nvSpPr>
        <p:spPr>
          <a:xfrm rot="0">
            <a:off x="14190402" y="2448877"/>
            <a:ext cx="2674111" cy="545971"/>
          </a:xfrm>
          <a:prstGeom prst="rect">
            <a:avLst/>
          </a:prstGeom>
        </p:spPr>
        <p:txBody>
          <a:bodyPr anchor="t" rtlCol="false" tIns="0" lIns="0" bIns="0" rIns="0">
            <a:spAutoFit/>
          </a:bodyPr>
          <a:lstStyle/>
          <a:p>
            <a:pPr algn="ctr">
              <a:lnSpc>
                <a:spcPts val="4496"/>
              </a:lnSpc>
            </a:pPr>
            <a:r>
              <a:rPr lang="en-US" sz="3211">
                <a:solidFill>
                  <a:srgbClr val="FFFFFF"/>
                </a:solidFill>
                <a:latin typeface="Public Sans"/>
                <a:ea typeface="Public Sans"/>
                <a:cs typeface="Public Sans"/>
                <a:sym typeface="Public Sans"/>
              </a:rPr>
              <a:t>Requests</a:t>
            </a:r>
          </a:p>
        </p:txBody>
      </p:sp>
      <p:sp>
        <p:nvSpPr>
          <p:cNvPr name="TextBox 20" id="20"/>
          <p:cNvSpPr txBox="true"/>
          <p:nvPr/>
        </p:nvSpPr>
        <p:spPr>
          <a:xfrm rot="0">
            <a:off x="14190402" y="3298088"/>
            <a:ext cx="2674111" cy="545971"/>
          </a:xfrm>
          <a:prstGeom prst="rect">
            <a:avLst/>
          </a:prstGeom>
        </p:spPr>
        <p:txBody>
          <a:bodyPr anchor="t" rtlCol="false" tIns="0" lIns="0" bIns="0" rIns="0">
            <a:spAutoFit/>
          </a:bodyPr>
          <a:lstStyle/>
          <a:p>
            <a:pPr algn="ctr">
              <a:lnSpc>
                <a:spcPts val="4496"/>
              </a:lnSpc>
            </a:pPr>
            <a:r>
              <a:rPr lang="en-US" sz="3211">
                <a:solidFill>
                  <a:srgbClr val="FFFFFF"/>
                </a:solidFill>
                <a:latin typeface="Public Sans"/>
                <a:ea typeface="Public Sans"/>
                <a:cs typeface="Public Sans"/>
                <a:sym typeface="Public Sans"/>
              </a:rPr>
              <a:t>Noticeboard</a:t>
            </a:r>
          </a:p>
        </p:txBody>
      </p:sp>
      <p:sp>
        <p:nvSpPr>
          <p:cNvPr name="TextBox 21" id="21"/>
          <p:cNvSpPr txBox="true"/>
          <p:nvPr/>
        </p:nvSpPr>
        <p:spPr>
          <a:xfrm rot="0">
            <a:off x="14190402" y="4139289"/>
            <a:ext cx="2674111" cy="545971"/>
          </a:xfrm>
          <a:prstGeom prst="rect">
            <a:avLst/>
          </a:prstGeom>
        </p:spPr>
        <p:txBody>
          <a:bodyPr anchor="t" rtlCol="false" tIns="0" lIns="0" bIns="0" rIns="0">
            <a:spAutoFit/>
          </a:bodyPr>
          <a:lstStyle/>
          <a:p>
            <a:pPr algn="ctr">
              <a:lnSpc>
                <a:spcPts val="4496"/>
              </a:lnSpc>
            </a:pPr>
            <a:r>
              <a:rPr lang="en-US" sz="3211">
                <a:solidFill>
                  <a:srgbClr val="FFFFFF"/>
                </a:solidFill>
                <a:latin typeface="Public Sans"/>
                <a:ea typeface="Public Sans"/>
                <a:cs typeface="Public Sans"/>
                <a:sym typeface="Public Sans"/>
              </a:rPr>
              <a:t>Flags</a:t>
            </a:r>
          </a:p>
        </p:txBody>
      </p:sp>
      <p:sp>
        <p:nvSpPr>
          <p:cNvPr name="TextBox 22" id="22"/>
          <p:cNvSpPr txBox="true"/>
          <p:nvPr/>
        </p:nvSpPr>
        <p:spPr>
          <a:xfrm rot="0">
            <a:off x="537065" y="5794746"/>
            <a:ext cx="13258549" cy="3460013"/>
          </a:xfrm>
          <a:prstGeom prst="rect">
            <a:avLst/>
          </a:prstGeom>
        </p:spPr>
        <p:txBody>
          <a:bodyPr anchor="t" rtlCol="false" tIns="0" lIns="0" bIns="0" rIns="0">
            <a:spAutoFit/>
          </a:bodyPr>
          <a:lstStyle/>
          <a:p>
            <a:pPr algn="l">
              <a:lnSpc>
                <a:spcPts val="4597"/>
              </a:lnSpc>
            </a:pPr>
            <a:r>
              <a:rPr lang="en-US" sz="2910">
                <a:solidFill>
                  <a:srgbClr val="FFFFFF"/>
                </a:solidFill>
                <a:latin typeface="Public Sans"/>
                <a:ea typeface="Public Sans"/>
                <a:cs typeface="Public Sans"/>
                <a:sym typeface="Public Sans"/>
              </a:rPr>
              <a:t>At the bottom of the side bar, the Log Out button enables the admin to log out of the page.</a:t>
            </a:r>
          </a:p>
          <a:p>
            <a:pPr algn="l">
              <a:lnSpc>
                <a:spcPts val="4597"/>
              </a:lnSpc>
            </a:pPr>
          </a:p>
          <a:p>
            <a:pPr algn="l">
              <a:lnSpc>
                <a:spcPts val="4597"/>
              </a:lnSpc>
            </a:pPr>
            <a:r>
              <a:rPr lang="en-US" sz="2910">
                <a:solidFill>
                  <a:srgbClr val="FFFFFF"/>
                </a:solidFill>
                <a:latin typeface="Public Sans"/>
                <a:ea typeface="Public Sans"/>
                <a:cs typeface="Public Sans"/>
                <a:sym typeface="Public Sans"/>
              </a:rPr>
              <a:t>Indicator Component : It is a generic indicator component that enables the user to access specific list data, or progress bar. eg-  active sessions , total users, not reviewed requests or flags.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grpSp>
        <p:nvGrpSpPr>
          <p:cNvPr name="Group 2" id="2"/>
          <p:cNvGrpSpPr/>
          <p:nvPr/>
        </p:nvGrpSpPr>
        <p:grpSpPr>
          <a:xfrm rot="0">
            <a:off x="1028700" y="7409539"/>
            <a:ext cx="740300" cy="70556"/>
            <a:chOff x="0" y="0"/>
            <a:chExt cx="987066" cy="94074"/>
          </a:xfrm>
        </p:grpSpPr>
        <p:grpSp>
          <p:nvGrpSpPr>
            <p:cNvPr name="Group 3" id="3"/>
            <p:cNvGrpSpPr/>
            <p:nvPr/>
          </p:nvGrpSpPr>
          <p:grpSpPr>
            <a:xfrm rot="0">
              <a:off x="0" y="0"/>
              <a:ext cx="94074" cy="94074"/>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5" id="5"/>
            <p:cNvGrpSpPr/>
            <p:nvPr/>
          </p:nvGrpSpPr>
          <p:grpSpPr>
            <a:xfrm rot="0">
              <a:off x="225778" y="0"/>
              <a:ext cx="94074" cy="9407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7" id="7"/>
            <p:cNvGrpSpPr/>
            <p:nvPr/>
          </p:nvGrpSpPr>
          <p:grpSpPr>
            <a:xfrm rot="0">
              <a:off x="447638" y="0"/>
              <a:ext cx="94074" cy="94074"/>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9" id="9"/>
            <p:cNvGrpSpPr/>
            <p:nvPr/>
          </p:nvGrpSpPr>
          <p:grpSpPr>
            <a:xfrm rot="0">
              <a:off x="670311" y="0"/>
              <a:ext cx="94074" cy="94074"/>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11" id="11"/>
            <p:cNvGrpSpPr/>
            <p:nvPr/>
          </p:nvGrpSpPr>
          <p:grpSpPr>
            <a:xfrm rot="0">
              <a:off x="892992" y="0"/>
              <a:ext cx="94074" cy="94074"/>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sp>
        <p:nvSpPr>
          <p:cNvPr name="Freeform 13" id="13"/>
          <p:cNvSpPr/>
          <p:nvPr/>
        </p:nvSpPr>
        <p:spPr>
          <a:xfrm flipH="false" flipV="false" rot="0">
            <a:off x="6852546" y="0"/>
            <a:ext cx="11435454" cy="10287000"/>
          </a:xfrm>
          <a:custGeom>
            <a:avLst/>
            <a:gdLst/>
            <a:ahLst/>
            <a:cxnLst/>
            <a:rect r="r" b="b" t="t" l="l"/>
            <a:pathLst>
              <a:path h="10287000" w="11435454">
                <a:moveTo>
                  <a:pt x="0" y="0"/>
                </a:moveTo>
                <a:lnTo>
                  <a:pt x="11435454" y="0"/>
                </a:lnTo>
                <a:lnTo>
                  <a:pt x="11435454" y="10287000"/>
                </a:lnTo>
                <a:lnTo>
                  <a:pt x="0" y="10287000"/>
                </a:lnTo>
                <a:lnTo>
                  <a:pt x="0" y="0"/>
                </a:lnTo>
                <a:close/>
              </a:path>
            </a:pathLst>
          </a:custGeom>
          <a:blipFill>
            <a:blip r:embed="rId2">
              <a:alphaModFix amt="60000"/>
            </a:blip>
            <a:stretch>
              <a:fillRect l="-6149" t="-887" r="0" b="-887"/>
            </a:stretch>
          </a:blipFill>
        </p:spPr>
      </p:sp>
      <p:sp>
        <p:nvSpPr>
          <p:cNvPr name="TextBox 14" id="14"/>
          <p:cNvSpPr txBox="true"/>
          <p:nvPr/>
        </p:nvSpPr>
        <p:spPr>
          <a:xfrm rot="0">
            <a:off x="1028700" y="883942"/>
            <a:ext cx="4791909" cy="1680718"/>
          </a:xfrm>
          <a:prstGeom prst="rect">
            <a:avLst/>
          </a:prstGeom>
        </p:spPr>
        <p:txBody>
          <a:bodyPr anchor="t" rtlCol="false" tIns="0" lIns="0" bIns="0" rIns="0">
            <a:spAutoFit/>
          </a:bodyPr>
          <a:lstStyle/>
          <a:p>
            <a:pPr algn="l">
              <a:lnSpc>
                <a:spcPts val="6656"/>
              </a:lnSpc>
            </a:pPr>
            <a:r>
              <a:rPr lang="en-US" sz="5200" spc="556">
                <a:solidFill>
                  <a:srgbClr val="FFFFFF"/>
                </a:solidFill>
                <a:latin typeface="Archivo Black"/>
                <a:ea typeface="Archivo Black"/>
                <a:cs typeface="Archivo Black"/>
                <a:sym typeface="Archivo Black"/>
              </a:rPr>
              <a:t>TABLE OF</a:t>
            </a:r>
          </a:p>
          <a:p>
            <a:pPr algn="l">
              <a:lnSpc>
                <a:spcPts val="6656"/>
              </a:lnSpc>
            </a:pPr>
            <a:r>
              <a:rPr lang="en-US" sz="5200" spc="556">
                <a:solidFill>
                  <a:srgbClr val="FFFFFF"/>
                </a:solidFill>
                <a:latin typeface="Archivo Black"/>
                <a:ea typeface="Archivo Black"/>
                <a:cs typeface="Archivo Black"/>
                <a:sym typeface="Archivo Black"/>
              </a:rPr>
              <a:t>CONTENTS</a:t>
            </a:r>
          </a:p>
        </p:txBody>
      </p:sp>
      <p:sp>
        <p:nvSpPr>
          <p:cNvPr name="TextBox 15" id="15"/>
          <p:cNvSpPr txBox="true"/>
          <p:nvPr/>
        </p:nvSpPr>
        <p:spPr>
          <a:xfrm rot="0">
            <a:off x="7555719" y="1571901"/>
            <a:ext cx="10732281" cy="7657828"/>
          </a:xfrm>
          <a:prstGeom prst="rect">
            <a:avLst/>
          </a:prstGeom>
        </p:spPr>
        <p:txBody>
          <a:bodyPr anchor="t" rtlCol="false" tIns="0" lIns="0" bIns="0" rIns="0">
            <a:spAutoFit/>
          </a:bodyPr>
          <a:lstStyle/>
          <a:p>
            <a:pPr algn="l" marL="764670" indent="-382335" lvl="1">
              <a:lnSpc>
                <a:spcPts val="6127"/>
              </a:lnSpc>
              <a:buFont typeface="Arial"/>
              <a:buChar char="•"/>
            </a:pPr>
            <a:r>
              <a:rPr lang="en-US" sz="3541">
                <a:solidFill>
                  <a:srgbClr val="FFFFFF"/>
                </a:solidFill>
                <a:latin typeface="Inter"/>
                <a:ea typeface="Inter"/>
                <a:cs typeface="Inter"/>
                <a:sym typeface="Inter"/>
              </a:rPr>
              <a:t>Git Workflows</a:t>
            </a:r>
          </a:p>
          <a:p>
            <a:pPr algn="l" marL="764670" indent="-382335" lvl="1">
              <a:lnSpc>
                <a:spcPts val="6127"/>
              </a:lnSpc>
              <a:buFont typeface="Arial"/>
              <a:buChar char="•"/>
            </a:pPr>
            <a:r>
              <a:rPr lang="en-US" sz="3541">
                <a:solidFill>
                  <a:srgbClr val="FFFFFF"/>
                </a:solidFill>
                <a:latin typeface="Inter"/>
                <a:ea typeface="Inter"/>
                <a:cs typeface="Inter"/>
                <a:sym typeface="Inter"/>
              </a:rPr>
              <a:t>NextJS</a:t>
            </a:r>
          </a:p>
          <a:p>
            <a:pPr algn="l" marL="764670" indent="-382335" lvl="1">
              <a:lnSpc>
                <a:spcPts val="6127"/>
              </a:lnSpc>
              <a:buFont typeface="Arial"/>
              <a:buChar char="•"/>
            </a:pPr>
            <a:r>
              <a:rPr lang="en-US" sz="3541">
                <a:solidFill>
                  <a:srgbClr val="FFFFFF"/>
                </a:solidFill>
                <a:latin typeface="Inter"/>
                <a:ea typeface="Inter"/>
                <a:cs typeface="Inter"/>
                <a:sym typeface="Inter"/>
              </a:rPr>
              <a:t>Frontend</a:t>
            </a:r>
          </a:p>
          <a:p>
            <a:pPr algn="l" marL="1529340" indent="-509780" lvl="2">
              <a:lnSpc>
                <a:spcPts val="6127"/>
              </a:lnSpc>
              <a:buFont typeface="Arial"/>
              <a:buChar char="⚬"/>
            </a:pPr>
            <a:r>
              <a:rPr lang="en-US" sz="3541">
                <a:solidFill>
                  <a:srgbClr val="FFFFFF"/>
                </a:solidFill>
                <a:latin typeface="Inter"/>
                <a:ea typeface="Inter"/>
                <a:cs typeface="Inter"/>
                <a:sym typeface="Inter"/>
              </a:rPr>
              <a:t>User</a:t>
            </a:r>
          </a:p>
          <a:p>
            <a:pPr algn="l" marL="1529340" indent="-509780" lvl="2">
              <a:lnSpc>
                <a:spcPts val="6127"/>
              </a:lnSpc>
              <a:buFont typeface="Arial"/>
              <a:buChar char="⚬"/>
            </a:pPr>
            <a:r>
              <a:rPr lang="en-US" sz="3541">
                <a:solidFill>
                  <a:srgbClr val="FFFFFF"/>
                </a:solidFill>
                <a:latin typeface="Inter"/>
                <a:ea typeface="Inter"/>
                <a:cs typeface="Inter"/>
                <a:sym typeface="Inter"/>
              </a:rPr>
              <a:t>Admin</a:t>
            </a:r>
          </a:p>
          <a:p>
            <a:pPr algn="l" marL="764670" indent="-382335" lvl="1">
              <a:lnSpc>
                <a:spcPts val="6127"/>
              </a:lnSpc>
              <a:buFont typeface="Arial"/>
              <a:buChar char="•"/>
            </a:pPr>
            <a:r>
              <a:rPr lang="en-US" sz="3541">
                <a:solidFill>
                  <a:srgbClr val="FFFFFF"/>
                </a:solidFill>
                <a:latin typeface="Inter"/>
                <a:ea typeface="Inter"/>
                <a:cs typeface="Inter"/>
                <a:sym typeface="Inter"/>
              </a:rPr>
              <a:t>Storybook</a:t>
            </a:r>
          </a:p>
          <a:p>
            <a:pPr algn="l" marL="764670" indent="-382335" lvl="1">
              <a:lnSpc>
                <a:spcPts val="6127"/>
              </a:lnSpc>
              <a:buFont typeface="Arial"/>
              <a:buChar char="•"/>
            </a:pPr>
            <a:r>
              <a:rPr lang="en-US" sz="3541">
                <a:solidFill>
                  <a:srgbClr val="FFFFFF"/>
                </a:solidFill>
                <a:latin typeface="Inter"/>
                <a:ea typeface="Inter"/>
                <a:cs typeface="Inter"/>
                <a:sym typeface="Inter"/>
              </a:rPr>
              <a:t>Backend</a:t>
            </a:r>
          </a:p>
          <a:p>
            <a:pPr algn="l" marL="764670" indent="-382335" lvl="1">
              <a:lnSpc>
                <a:spcPts val="6127"/>
              </a:lnSpc>
              <a:buFont typeface="Arial"/>
              <a:buChar char="•"/>
            </a:pPr>
            <a:r>
              <a:rPr lang="en-US" sz="3541">
                <a:solidFill>
                  <a:srgbClr val="FFFFFF"/>
                </a:solidFill>
                <a:latin typeface="Inter"/>
                <a:ea typeface="Inter"/>
                <a:cs typeface="Inter"/>
                <a:sym typeface="Inter"/>
              </a:rPr>
              <a:t>Progressive Web App</a:t>
            </a:r>
          </a:p>
          <a:p>
            <a:pPr algn="l" marL="764670" indent="-382335" lvl="1">
              <a:lnSpc>
                <a:spcPts val="6127"/>
              </a:lnSpc>
              <a:buFont typeface="Arial"/>
              <a:buChar char="•"/>
            </a:pPr>
            <a:r>
              <a:rPr lang="en-US" sz="3541">
                <a:solidFill>
                  <a:srgbClr val="FFFFFF"/>
                </a:solidFill>
                <a:latin typeface="Inter"/>
                <a:ea typeface="Inter"/>
                <a:cs typeface="Inter"/>
                <a:sym typeface="Inter"/>
              </a:rPr>
              <a:t>RabbitMQ</a:t>
            </a:r>
          </a:p>
          <a:p>
            <a:pPr algn="l" marL="764670" indent="-382335" lvl="1">
              <a:lnSpc>
                <a:spcPts val="6127"/>
              </a:lnSpc>
              <a:buFont typeface="Arial"/>
              <a:buChar char="•"/>
            </a:pPr>
            <a:r>
              <a:rPr lang="en-US" sz="3541">
                <a:solidFill>
                  <a:srgbClr val="FFFFFF"/>
                </a:solidFill>
                <a:latin typeface="Inter"/>
                <a:ea typeface="Inter"/>
                <a:cs typeface="Inter"/>
                <a:sym typeface="Inter"/>
              </a:rPr>
              <a:t>NGINX</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1159114" y="887839"/>
            <a:ext cx="1275562" cy="1589470"/>
          </a:xfrm>
          <a:custGeom>
            <a:avLst/>
            <a:gdLst/>
            <a:ahLst/>
            <a:cxnLst/>
            <a:rect r="r" b="b" t="t" l="l"/>
            <a:pathLst>
              <a:path h="1589470" w="1275562">
                <a:moveTo>
                  <a:pt x="0" y="0"/>
                </a:moveTo>
                <a:lnTo>
                  <a:pt x="1275562" y="0"/>
                </a:lnTo>
                <a:lnTo>
                  <a:pt x="1275562" y="1589470"/>
                </a:lnTo>
                <a:lnTo>
                  <a:pt x="0" y="1589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541144" y="821552"/>
            <a:ext cx="5940350" cy="1493444"/>
          </a:xfrm>
          <a:prstGeom prst="rect">
            <a:avLst/>
          </a:prstGeom>
        </p:spPr>
        <p:txBody>
          <a:bodyPr anchor="t" rtlCol="false" tIns="0" lIns="0" bIns="0" rIns="0">
            <a:spAutoFit/>
          </a:bodyPr>
          <a:lstStyle/>
          <a:p>
            <a:pPr algn="l">
              <a:lnSpc>
                <a:spcPts val="11635"/>
              </a:lnSpc>
            </a:pPr>
            <a:r>
              <a:rPr lang="en-US" sz="8311" b="true">
                <a:solidFill>
                  <a:srgbClr val="FFFFFF"/>
                </a:solidFill>
                <a:latin typeface="Poppins Bold"/>
                <a:ea typeface="Poppins Bold"/>
                <a:cs typeface="Poppins Bold"/>
                <a:sym typeface="Poppins Bold"/>
              </a:rPr>
              <a:t>TORYBOOK</a:t>
            </a:r>
          </a:p>
        </p:txBody>
      </p:sp>
      <p:sp>
        <p:nvSpPr>
          <p:cNvPr name="TextBox 4" id="4"/>
          <p:cNvSpPr txBox="true"/>
          <p:nvPr/>
        </p:nvSpPr>
        <p:spPr>
          <a:xfrm rot="0">
            <a:off x="1159114" y="5617622"/>
            <a:ext cx="13534218" cy="2961006"/>
          </a:xfrm>
          <a:prstGeom prst="rect">
            <a:avLst/>
          </a:prstGeom>
        </p:spPr>
        <p:txBody>
          <a:bodyPr anchor="t" rtlCol="false" tIns="0" lIns="0" bIns="0" rIns="0">
            <a:spAutoFit/>
          </a:bodyPr>
          <a:lstStyle/>
          <a:p>
            <a:pPr algn="l">
              <a:lnSpc>
                <a:spcPts val="4306"/>
              </a:lnSpc>
            </a:pPr>
            <a:r>
              <a:rPr lang="en-US" sz="3076" b="true">
                <a:solidFill>
                  <a:srgbClr val="FFFFFF"/>
                </a:solidFill>
                <a:latin typeface="Poppins Bold"/>
                <a:ea typeface="Poppins Bold"/>
                <a:cs typeface="Poppins Bold"/>
                <a:sym typeface="Poppins Bold"/>
              </a:rPr>
              <a:t>Why use Storybook?</a:t>
            </a:r>
          </a:p>
          <a:p>
            <a:pPr algn="l">
              <a:lnSpc>
                <a:spcPts val="3846"/>
              </a:lnSpc>
            </a:pPr>
            <a:r>
              <a:rPr lang="en-US" sz="2747">
                <a:solidFill>
                  <a:srgbClr val="FFFFFF"/>
                </a:solidFill>
                <a:latin typeface="Poppins"/>
                <a:ea typeface="Poppins"/>
                <a:cs typeface="Poppins"/>
                <a:sym typeface="Poppins"/>
              </a:rPr>
              <a:t>Storybook lets us build and test parts of the UI independently without needing the full app to run. This makes it easier to catch and fix bugs early, try things out quickly, and test with dummy data even if the backend isn’t ready yet. Any changes made in the components show up instantly, which helps in visualizing, while also keeping things organized and consistent.</a:t>
            </a:r>
          </a:p>
        </p:txBody>
      </p:sp>
      <p:sp>
        <p:nvSpPr>
          <p:cNvPr name="TextBox 5" id="5"/>
          <p:cNvSpPr txBox="true"/>
          <p:nvPr/>
        </p:nvSpPr>
        <p:spPr>
          <a:xfrm rot="0">
            <a:off x="1159114" y="3137737"/>
            <a:ext cx="13534218" cy="2001951"/>
          </a:xfrm>
          <a:prstGeom prst="rect">
            <a:avLst/>
          </a:prstGeom>
        </p:spPr>
        <p:txBody>
          <a:bodyPr anchor="t" rtlCol="false" tIns="0" lIns="0" bIns="0" rIns="0">
            <a:spAutoFit/>
          </a:bodyPr>
          <a:lstStyle/>
          <a:p>
            <a:pPr algn="l">
              <a:lnSpc>
                <a:spcPts val="4306"/>
              </a:lnSpc>
            </a:pPr>
            <a:r>
              <a:rPr lang="en-US" sz="3076" b="true">
                <a:solidFill>
                  <a:srgbClr val="FFFFFF"/>
                </a:solidFill>
                <a:latin typeface="Poppins Bold"/>
                <a:ea typeface="Poppins Bold"/>
                <a:cs typeface="Poppins Bold"/>
                <a:sym typeface="Poppins Bold"/>
              </a:rPr>
              <a:t>What is Storybook?</a:t>
            </a:r>
          </a:p>
          <a:p>
            <a:pPr algn="l">
              <a:lnSpc>
                <a:spcPts val="3846"/>
              </a:lnSpc>
            </a:pPr>
            <a:r>
              <a:rPr lang="en-US" sz="2747">
                <a:solidFill>
                  <a:srgbClr val="FFFFFF"/>
                </a:solidFill>
                <a:latin typeface="Poppins"/>
                <a:ea typeface="Poppins"/>
                <a:cs typeface="Poppins"/>
                <a:sym typeface="Poppins"/>
              </a:rPr>
              <a:t>Storybook is a tool that lets us build, test, and showcase UI components in isolation, outside of the main application. This makes it easier to develop components independently.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6621569" y="653987"/>
            <a:ext cx="11303325" cy="5522088"/>
          </a:xfrm>
          <a:custGeom>
            <a:avLst/>
            <a:gdLst/>
            <a:ahLst/>
            <a:cxnLst/>
            <a:rect r="r" b="b" t="t" l="l"/>
            <a:pathLst>
              <a:path h="5522088" w="11303325">
                <a:moveTo>
                  <a:pt x="0" y="0"/>
                </a:moveTo>
                <a:lnTo>
                  <a:pt x="11303325" y="0"/>
                </a:lnTo>
                <a:lnTo>
                  <a:pt x="11303325" y="5522088"/>
                </a:lnTo>
                <a:lnTo>
                  <a:pt x="0" y="5522088"/>
                </a:lnTo>
                <a:lnTo>
                  <a:pt x="0" y="0"/>
                </a:lnTo>
                <a:close/>
              </a:path>
            </a:pathLst>
          </a:custGeom>
          <a:blipFill>
            <a:blip r:embed="rId2"/>
            <a:stretch>
              <a:fillRect l="-212" t="0" r="0" b="0"/>
            </a:stretch>
          </a:blipFill>
        </p:spPr>
      </p:sp>
      <p:sp>
        <p:nvSpPr>
          <p:cNvPr name="Freeform 3" id="3"/>
          <p:cNvSpPr/>
          <p:nvPr/>
        </p:nvSpPr>
        <p:spPr>
          <a:xfrm flipH="false" flipV="false" rot="0">
            <a:off x="552580" y="2325820"/>
            <a:ext cx="5772808" cy="5635360"/>
          </a:xfrm>
          <a:custGeom>
            <a:avLst/>
            <a:gdLst/>
            <a:ahLst/>
            <a:cxnLst/>
            <a:rect r="r" b="b" t="t" l="l"/>
            <a:pathLst>
              <a:path h="5635360" w="5772808">
                <a:moveTo>
                  <a:pt x="0" y="0"/>
                </a:moveTo>
                <a:lnTo>
                  <a:pt x="5772808" y="0"/>
                </a:lnTo>
                <a:lnTo>
                  <a:pt x="5772808" y="5635360"/>
                </a:lnTo>
                <a:lnTo>
                  <a:pt x="0" y="5635360"/>
                </a:lnTo>
                <a:lnTo>
                  <a:pt x="0" y="0"/>
                </a:lnTo>
                <a:close/>
              </a:path>
            </a:pathLst>
          </a:custGeom>
          <a:blipFill>
            <a:blip r:embed="rId3"/>
            <a:stretch>
              <a:fillRect l="0" t="0" r="0" b="0"/>
            </a:stretch>
          </a:blipFill>
        </p:spPr>
      </p:sp>
      <p:sp>
        <p:nvSpPr>
          <p:cNvPr name="TextBox 4" id="4"/>
          <p:cNvSpPr txBox="true"/>
          <p:nvPr/>
        </p:nvSpPr>
        <p:spPr>
          <a:xfrm rot="0">
            <a:off x="7121681" y="6784753"/>
            <a:ext cx="10303101" cy="2473547"/>
          </a:xfrm>
          <a:prstGeom prst="rect">
            <a:avLst/>
          </a:prstGeom>
        </p:spPr>
        <p:txBody>
          <a:bodyPr anchor="t" rtlCol="false" tIns="0" lIns="0" bIns="0" rIns="0">
            <a:spAutoFit/>
          </a:bodyPr>
          <a:lstStyle/>
          <a:p>
            <a:pPr algn="l">
              <a:lnSpc>
                <a:spcPts val="3374"/>
              </a:lnSpc>
            </a:pPr>
            <a:r>
              <a:rPr lang="en-US" sz="2410">
                <a:solidFill>
                  <a:srgbClr val="FFFFFF"/>
                </a:solidFill>
                <a:latin typeface="Poppins"/>
                <a:ea typeface="Poppins"/>
                <a:cs typeface="Poppins"/>
                <a:sym typeface="Poppins"/>
              </a:rPr>
              <a:t>A basic Storybook implementation is displayed here.</a:t>
            </a:r>
          </a:p>
          <a:p>
            <a:pPr algn="l">
              <a:lnSpc>
                <a:spcPts val="3234"/>
              </a:lnSpc>
            </a:pPr>
            <a:r>
              <a:rPr lang="en-US" sz="2310">
                <a:solidFill>
                  <a:srgbClr val="FFFFFF"/>
                </a:solidFill>
                <a:latin typeface="Poppins"/>
                <a:ea typeface="Poppins"/>
                <a:cs typeface="Poppins"/>
                <a:sym typeface="Poppins"/>
              </a:rPr>
              <a:t>On the left we have a snippet from the Storybook config of the Indicator Component. It shows the input values to the component. After importing the component, and running the Storybook instance, we see a landing page like below, which helps in visualizing the UI separately.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7484095" y="4553121"/>
            <a:ext cx="3355818" cy="1694688"/>
          </a:xfrm>
          <a:custGeom>
            <a:avLst/>
            <a:gdLst/>
            <a:ahLst/>
            <a:cxnLst/>
            <a:rect r="r" b="b" t="t" l="l"/>
            <a:pathLst>
              <a:path h="1694688" w="3355818">
                <a:moveTo>
                  <a:pt x="0" y="0"/>
                </a:moveTo>
                <a:lnTo>
                  <a:pt x="3355818" y="0"/>
                </a:lnTo>
                <a:lnTo>
                  <a:pt x="3355818" y="1694688"/>
                </a:lnTo>
                <a:lnTo>
                  <a:pt x="0" y="1694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292521" y="5257240"/>
            <a:ext cx="3322554" cy="1637113"/>
          </a:xfrm>
          <a:custGeom>
            <a:avLst/>
            <a:gdLst/>
            <a:ahLst/>
            <a:cxnLst/>
            <a:rect r="r" b="b" t="t" l="l"/>
            <a:pathLst>
              <a:path h="1637113" w="3322554">
                <a:moveTo>
                  <a:pt x="0" y="0"/>
                </a:moveTo>
                <a:lnTo>
                  <a:pt x="3322554" y="0"/>
                </a:lnTo>
                <a:lnTo>
                  <a:pt x="3322554" y="1637113"/>
                </a:lnTo>
                <a:lnTo>
                  <a:pt x="0" y="1637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708933" y="5257240"/>
            <a:ext cx="3322554" cy="1637113"/>
          </a:xfrm>
          <a:custGeom>
            <a:avLst/>
            <a:gdLst/>
            <a:ahLst/>
            <a:cxnLst/>
            <a:rect r="r" b="b" t="t" l="l"/>
            <a:pathLst>
              <a:path h="1637113" w="3322554">
                <a:moveTo>
                  <a:pt x="0" y="0"/>
                </a:moveTo>
                <a:lnTo>
                  <a:pt x="3322553" y="0"/>
                </a:lnTo>
                <a:lnTo>
                  <a:pt x="3322553" y="1637113"/>
                </a:lnTo>
                <a:lnTo>
                  <a:pt x="0" y="1637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952500"/>
            <a:ext cx="9525" cy="646430"/>
          </a:xfrm>
          <a:prstGeom prst="rect">
            <a:avLst/>
          </a:prstGeom>
        </p:spPr>
        <p:txBody>
          <a:bodyPr anchor="t" rtlCol="false" tIns="0" lIns="0" bIns="0" rIns="0">
            <a:spAutoFit/>
          </a:bodyPr>
          <a:lstStyle/>
          <a:p>
            <a:pPr algn="l">
              <a:lnSpc>
                <a:spcPts val="5319"/>
              </a:lnSpc>
            </a:pPr>
          </a:p>
        </p:txBody>
      </p:sp>
      <p:sp>
        <p:nvSpPr>
          <p:cNvPr name="TextBox 6" id="6"/>
          <p:cNvSpPr txBox="true"/>
          <p:nvPr/>
        </p:nvSpPr>
        <p:spPr>
          <a:xfrm rot="0">
            <a:off x="4909881" y="464278"/>
            <a:ext cx="8895125" cy="1005018"/>
          </a:xfrm>
          <a:prstGeom prst="rect">
            <a:avLst/>
          </a:prstGeom>
        </p:spPr>
        <p:txBody>
          <a:bodyPr anchor="t" rtlCol="false" tIns="0" lIns="0" bIns="0" rIns="0">
            <a:spAutoFit/>
          </a:bodyPr>
          <a:lstStyle/>
          <a:p>
            <a:pPr algn="ctr">
              <a:lnSpc>
                <a:spcPts val="8101"/>
              </a:lnSpc>
            </a:pPr>
            <a:r>
              <a:rPr lang="en-US" sz="5786" b="true">
                <a:solidFill>
                  <a:srgbClr val="FFFFFF"/>
                </a:solidFill>
                <a:latin typeface="Canva Sans Bold"/>
                <a:ea typeface="Canva Sans Bold"/>
                <a:cs typeface="Canva Sans Bold"/>
                <a:sym typeface="Canva Sans Bold"/>
              </a:rPr>
              <a:t>: HEART OF THE WEB</a:t>
            </a:r>
          </a:p>
        </p:txBody>
      </p:sp>
      <p:sp>
        <p:nvSpPr>
          <p:cNvPr name="TextBox 7" id="7"/>
          <p:cNvSpPr txBox="true"/>
          <p:nvPr/>
        </p:nvSpPr>
        <p:spPr>
          <a:xfrm rot="0">
            <a:off x="7484095" y="5039150"/>
            <a:ext cx="3355818" cy="646430"/>
          </a:xfrm>
          <a:prstGeom prst="rect">
            <a:avLst/>
          </a:prstGeom>
        </p:spPr>
        <p:txBody>
          <a:bodyPr anchor="t" rtlCol="false" tIns="0" lIns="0" bIns="0" rIns="0">
            <a:spAutoFit/>
          </a:bodyPr>
          <a:lstStyle/>
          <a:p>
            <a:pPr algn="ctr">
              <a:lnSpc>
                <a:spcPts val="5319"/>
              </a:lnSpc>
              <a:spcBef>
                <a:spcPct val="0"/>
              </a:spcBef>
            </a:pPr>
            <a:r>
              <a:rPr lang="en-US" sz="3799">
                <a:solidFill>
                  <a:srgbClr val="FFFFFF"/>
                </a:solidFill>
                <a:latin typeface="Canva Sans"/>
                <a:ea typeface="Canva Sans"/>
                <a:cs typeface="Canva Sans"/>
                <a:sym typeface="Canva Sans"/>
              </a:rPr>
              <a:t>GOLANG</a:t>
            </a:r>
          </a:p>
        </p:txBody>
      </p:sp>
      <p:sp>
        <p:nvSpPr>
          <p:cNvPr name="TextBox 8" id="8"/>
          <p:cNvSpPr txBox="true"/>
          <p:nvPr/>
        </p:nvSpPr>
        <p:spPr>
          <a:xfrm rot="0">
            <a:off x="346702" y="2488946"/>
            <a:ext cx="17594597" cy="1616710"/>
          </a:xfrm>
          <a:prstGeom prst="rect">
            <a:avLst/>
          </a:prstGeom>
        </p:spPr>
        <p:txBody>
          <a:bodyPr anchor="t" rtlCol="false" tIns="0" lIns="0" bIns="0" rIns="0">
            <a:spAutoFit/>
          </a:bodyPr>
          <a:lstStyle/>
          <a:p>
            <a:pPr algn="ctr">
              <a:lnSpc>
                <a:spcPts val="4340"/>
              </a:lnSpc>
              <a:spcBef>
                <a:spcPct val="0"/>
              </a:spcBef>
            </a:pPr>
            <a:r>
              <a:rPr lang="en-US" sz="3100">
                <a:solidFill>
                  <a:srgbClr val="FFFFFF"/>
                </a:solidFill>
                <a:latin typeface="Inter"/>
                <a:ea typeface="Inter"/>
                <a:cs typeface="Inter"/>
                <a:sym typeface="Inter"/>
              </a:rPr>
              <a:t>The UI comes to life only with the backend working behind the scenes. This is where we introduce Golang which is an efficient choice for backend due to its simplicity, performance, and scalability.</a:t>
            </a:r>
          </a:p>
        </p:txBody>
      </p:sp>
      <p:sp>
        <p:nvSpPr>
          <p:cNvPr name="TextBox 9" id="9"/>
          <p:cNvSpPr txBox="true"/>
          <p:nvPr/>
        </p:nvSpPr>
        <p:spPr>
          <a:xfrm rot="0">
            <a:off x="346702" y="7323191"/>
            <a:ext cx="17249775" cy="2545475"/>
          </a:xfrm>
          <a:prstGeom prst="rect">
            <a:avLst/>
          </a:prstGeom>
        </p:spPr>
        <p:txBody>
          <a:bodyPr anchor="t" rtlCol="false" tIns="0" lIns="0" bIns="0" rIns="0">
            <a:spAutoFit/>
          </a:bodyPr>
          <a:lstStyle/>
          <a:p>
            <a:pPr algn="l" marL="628146" indent="-314073" lvl="1">
              <a:lnSpc>
                <a:spcPts val="4073"/>
              </a:lnSpc>
              <a:buFont typeface="Arial"/>
              <a:buChar char="•"/>
            </a:pPr>
            <a:r>
              <a:rPr lang="en-US" b="true" sz="2909">
                <a:solidFill>
                  <a:srgbClr val="FFFFFF"/>
                </a:solidFill>
                <a:latin typeface="Canva Sans Medium"/>
                <a:ea typeface="Canva Sans Medium"/>
                <a:cs typeface="Canva Sans Medium"/>
                <a:sym typeface="Canva Sans Medium"/>
              </a:rPr>
              <a:t>Low Latency</a:t>
            </a:r>
            <a:r>
              <a:rPr lang="en-US" sz="2909">
                <a:solidFill>
                  <a:srgbClr val="FFFFFF"/>
                </a:solidFill>
                <a:latin typeface="Canva Sans"/>
                <a:ea typeface="Canva Sans"/>
                <a:cs typeface="Canva Sans"/>
                <a:sym typeface="Canva Sans"/>
              </a:rPr>
              <a:t>: Efficient garbage collection and goroutines (lightweight threads) reduce overhead, making it ideal for high-performance APIs and microservices.</a:t>
            </a:r>
          </a:p>
          <a:p>
            <a:pPr algn="l" marL="628146" indent="-314073" lvl="1">
              <a:lnSpc>
                <a:spcPts val="4073"/>
              </a:lnSpc>
              <a:buFont typeface="Arial"/>
              <a:buChar char="•"/>
            </a:pPr>
            <a:r>
              <a:rPr lang="en-US" b="true" sz="2909">
                <a:solidFill>
                  <a:srgbClr val="FFFFFF"/>
                </a:solidFill>
                <a:latin typeface="Canva Sans Medium"/>
                <a:ea typeface="Canva Sans Medium"/>
                <a:cs typeface="Canva Sans Medium"/>
                <a:sym typeface="Canva Sans Medium"/>
              </a:rPr>
              <a:t>Minimal Runtime</a:t>
            </a:r>
            <a:r>
              <a:rPr lang="en-US" sz="2909">
                <a:solidFill>
                  <a:srgbClr val="FFFFFF"/>
                </a:solidFill>
                <a:latin typeface="Canva Sans"/>
                <a:ea typeface="Canva Sans"/>
                <a:cs typeface="Canva Sans"/>
                <a:sym typeface="Canva Sans"/>
              </a:rPr>
              <a:t>: Unlike interpreted languages (Python, Ruby) or JVM-based languages (Java, Kotlin), Go has a small runtime footprint.</a:t>
            </a:r>
          </a:p>
          <a:p>
            <a:pPr algn="l">
              <a:lnSpc>
                <a:spcPts val="4073"/>
              </a:lnSpc>
              <a:spcBef>
                <a:spcPct val="0"/>
              </a:spcBef>
            </a:pPr>
          </a:p>
        </p:txBody>
      </p:sp>
      <p:sp>
        <p:nvSpPr>
          <p:cNvPr name="TextBox 10" id="10"/>
          <p:cNvSpPr txBox="true"/>
          <p:nvPr/>
        </p:nvSpPr>
        <p:spPr>
          <a:xfrm rot="0">
            <a:off x="12384857" y="5515327"/>
            <a:ext cx="3137883" cy="1407814"/>
          </a:xfrm>
          <a:prstGeom prst="rect">
            <a:avLst/>
          </a:prstGeom>
        </p:spPr>
        <p:txBody>
          <a:bodyPr anchor="t" rtlCol="false" tIns="0" lIns="0" bIns="0" rIns="0">
            <a:spAutoFit/>
          </a:bodyPr>
          <a:lstStyle/>
          <a:p>
            <a:pPr algn="ctr">
              <a:lnSpc>
                <a:spcPts val="3724"/>
              </a:lnSpc>
            </a:pPr>
            <a:r>
              <a:rPr lang="en-US" sz="2660" b="true">
                <a:solidFill>
                  <a:srgbClr val="FFFFFF"/>
                </a:solidFill>
                <a:latin typeface="Canva Sans Bold"/>
                <a:ea typeface="Canva Sans Bold"/>
                <a:cs typeface="Canva Sans Bold"/>
                <a:sym typeface="Canva Sans Bold"/>
              </a:rPr>
              <a:t>Concurrency Made Easy</a:t>
            </a:r>
          </a:p>
          <a:p>
            <a:pPr algn="ctr">
              <a:lnSpc>
                <a:spcPts val="3724"/>
              </a:lnSpc>
            </a:pPr>
          </a:p>
        </p:txBody>
      </p:sp>
      <p:sp>
        <p:nvSpPr>
          <p:cNvPr name="TextBox 11" id="11"/>
          <p:cNvSpPr txBox="true"/>
          <p:nvPr/>
        </p:nvSpPr>
        <p:spPr>
          <a:xfrm rot="0">
            <a:off x="2759529" y="5572762"/>
            <a:ext cx="3271957" cy="958445"/>
          </a:xfrm>
          <a:prstGeom prst="rect">
            <a:avLst/>
          </a:prstGeom>
        </p:spPr>
        <p:txBody>
          <a:bodyPr anchor="t" rtlCol="false" tIns="0" lIns="0" bIns="0" rIns="0">
            <a:spAutoFit/>
          </a:bodyPr>
          <a:lstStyle/>
          <a:p>
            <a:pPr algn="ctr">
              <a:lnSpc>
                <a:spcPts val="3864"/>
              </a:lnSpc>
            </a:pPr>
            <a:r>
              <a:rPr lang="en-US" sz="2760" b="true">
                <a:solidFill>
                  <a:srgbClr val="FFFFFF"/>
                </a:solidFill>
                <a:latin typeface="Canva Sans Bold"/>
                <a:ea typeface="Canva Sans Bold"/>
                <a:cs typeface="Canva Sans Bold"/>
                <a:sym typeface="Canva Sans Bold"/>
              </a:rPr>
              <a:t>Web frameworks: Gin, Gorm</a:t>
            </a:r>
          </a:p>
        </p:txBody>
      </p:sp>
      <p:sp>
        <p:nvSpPr>
          <p:cNvPr name="TextBox 12" id="12"/>
          <p:cNvSpPr txBox="true"/>
          <p:nvPr/>
        </p:nvSpPr>
        <p:spPr>
          <a:xfrm rot="0">
            <a:off x="548565" y="167678"/>
            <a:ext cx="4781396" cy="1493444"/>
          </a:xfrm>
          <a:prstGeom prst="rect">
            <a:avLst/>
          </a:prstGeom>
        </p:spPr>
        <p:txBody>
          <a:bodyPr anchor="t" rtlCol="false" tIns="0" lIns="0" bIns="0" rIns="0">
            <a:spAutoFit/>
          </a:bodyPr>
          <a:lstStyle/>
          <a:p>
            <a:pPr algn="l">
              <a:lnSpc>
                <a:spcPts val="11635"/>
              </a:lnSpc>
            </a:pPr>
            <a:r>
              <a:rPr lang="en-US" sz="8311" b="true">
                <a:solidFill>
                  <a:srgbClr val="FFFFFF"/>
                </a:solidFill>
                <a:latin typeface="Poppins Bold"/>
                <a:ea typeface="Poppins Bold"/>
                <a:cs typeface="Poppins Bold"/>
                <a:sym typeface="Poppins Bold"/>
              </a:rPr>
              <a:t>Backend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543471" y="1648978"/>
            <a:ext cx="12323210" cy="6266932"/>
          </a:xfrm>
          <a:custGeom>
            <a:avLst/>
            <a:gdLst/>
            <a:ahLst/>
            <a:cxnLst/>
            <a:rect r="r" b="b" t="t" l="l"/>
            <a:pathLst>
              <a:path h="6266932" w="12323210">
                <a:moveTo>
                  <a:pt x="0" y="0"/>
                </a:moveTo>
                <a:lnTo>
                  <a:pt x="12323210" y="0"/>
                </a:lnTo>
                <a:lnTo>
                  <a:pt x="12323210" y="6266932"/>
                </a:lnTo>
                <a:lnTo>
                  <a:pt x="0" y="6266932"/>
                </a:lnTo>
                <a:lnTo>
                  <a:pt x="0" y="0"/>
                </a:lnTo>
                <a:close/>
              </a:path>
            </a:pathLst>
          </a:custGeom>
          <a:blipFill>
            <a:blip r:embed="rId2"/>
            <a:stretch>
              <a:fillRect l="0" t="0" r="0" b="0"/>
            </a:stretch>
          </a:blipFill>
        </p:spPr>
      </p:sp>
      <p:sp>
        <p:nvSpPr>
          <p:cNvPr name="TextBox 3" id="3"/>
          <p:cNvSpPr txBox="true"/>
          <p:nvPr/>
        </p:nvSpPr>
        <p:spPr>
          <a:xfrm rot="0">
            <a:off x="409508" y="472686"/>
            <a:ext cx="5680948" cy="804817"/>
          </a:xfrm>
          <a:prstGeom prst="rect">
            <a:avLst/>
          </a:prstGeom>
        </p:spPr>
        <p:txBody>
          <a:bodyPr anchor="t" rtlCol="false" tIns="0" lIns="0" bIns="0" rIns="0">
            <a:spAutoFit/>
          </a:bodyPr>
          <a:lstStyle/>
          <a:p>
            <a:pPr algn="ctr">
              <a:lnSpc>
                <a:spcPts val="6564"/>
              </a:lnSpc>
              <a:spcBef>
                <a:spcPct val="0"/>
              </a:spcBef>
            </a:pPr>
            <a:r>
              <a:rPr lang="en-US" b="true" sz="4689" spc="937">
                <a:solidFill>
                  <a:srgbClr val="FFFFFF"/>
                </a:solidFill>
                <a:latin typeface="Public Sans Bold"/>
                <a:ea typeface="Public Sans Bold"/>
                <a:cs typeface="Public Sans Bold"/>
                <a:sym typeface="Public Sans Bold"/>
              </a:rPr>
              <a:t>ROUTES IN GO</a:t>
            </a:r>
          </a:p>
        </p:txBody>
      </p:sp>
      <p:sp>
        <p:nvSpPr>
          <p:cNvPr name="TextBox 4" id="4"/>
          <p:cNvSpPr txBox="true"/>
          <p:nvPr/>
        </p:nvSpPr>
        <p:spPr>
          <a:xfrm rot="0">
            <a:off x="13147779" y="732220"/>
            <a:ext cx="4797416" cy="1542451"/>
          </a:xfrm>
          <a:prstGeom prst="rect">
            <a:avLst/>
          </a:prstGeom>
        </p:spPr>
        <p:txBody>
          <a:bodyPr anchor="t" rtlCol="false" tIns="0" lIns="0" bIns="0" rIns="0">
            <a:spAutoFit/>
          </a:bodyPr>
          <a:lstStyle/>
          <a:p>
            <a:pPr algn="ctr">
              <a:lnSpc>
                <a:spcPts val="3121"/>
              </a:lnSpc>
              <a:spcBef>
                <a:spcPct val="0"/>
              </a:spcBef>
            </a:pPr>
            <a:r>
              <a:rPr lang="en-US" b="true" sz="2229" spc="445">
                <a:solidFill>
                  <a:srgbClr val="FFFFFF"/>
                </a:solidFill>
                <a:latin typeface="Public Sans Medium"/>
                <a:ea typeface="Public Sans Medium"/>
                <a:cs typeface="Public Sans Medium"/>
                <a:sym typeface="Public Sans Medium"/>
              </a:rPr>
              <a:t>GIN.DEFAULT()</a:t>
            </a:r>
            <a:r>
              <a:rPr lang="en-US" sz="2229" spc="445">
                <a:solidFill>
                  <a:srgbClr val="FFFFFF"/>
                </a:solidFill>
                <a:latin typeface="Public Sans"/>
                <a:ea typeface="Public Sans"/>
                <a:cs typeface="Public Sans"/>
                <a:sym typeface="Public Sans"/>
              </a:rPr>
              <a:t> creates a router with default middleware (logging, recovery)</a:t>
            </a:r>
          </a:p>
        </p:txBody>
      </p:sp>
      <p:sp>
        <p:nvSpPr>
          <p:cNvPr name="TextBox 5" id="5"/>
          <p:cNvSpPr txBox="true"/>
          <p:nvPr/>
        </p:nvSpPr>
        <p:spPr>
          <a:xfrm rot="0">
            <a:off x="13634297" y="2485790"/>
            <a:ext cx="3824380" cy="1198880"/>
          </a:xfrm>
          <a:prstGeom prst="rect">
            <a:avLst/>
          </a:prstGeom>
        </p:spPr>
        <p:txBody>
          <a:bodyPr anchor="t" rtlCol="false" tIns="0" lIns="0" bIns="0" rIns="0">
            <a:spAutoFit/>
          </a:bodyPr>
          <a:lstStyle/>
          <a:p>
            <a:pPr algn="ctr">
              <a:lnSpc>
                <a:spcPts val="3220"/>
              </a:lnSpc>
              <a:spcBef>
                <a:spcPct val="0"/>
              </a:spcBef>
            </a:pPr>
            <a:r>
              <a:rPr lang="en-US" b="true" sz="2300" spc="460">
                <a:solidFill>
                  <a:srgbClr val="FFFFFF"/>
                </a:solidFill>
                <a:latin typeface="Public Sans Medium"/>
                <a:ea typeface="Public Sans Medium"/>
                <a:cs typeface="Public Sans Medium"/>
                <a:sym typeface="Public Sans Medium"/>
              </a:rPr>
              <a:t>R.GET("/", ...)</a:t>
            </a:r>
            <a:r>
              <a:rPr lang="en-US" sz="2300" spc="460">
                <a:solidFill>
                  <a:srgbClr val="FFFFFF"/>
                </a:solidFill>
                <a:latin typeface="Public Sans"/>
                <a:ea typeface="Public Sans"/>
                <a:cs typeface="Public Sans"/>
                <a:sym typeface="Public Sans"/>
              </a:rPr>
              <a:t> defines a </a:t>
            </a:r>
            <a:r>
              <a:rPr lang="en-US" b="true" sz="2300" spc="460">
                <a:solidFill>
                  <a:srgbClr val="FFFFFF"/>
                </a:solidFill>
                <a:latin typeface="Public Sans Medium"/>
                <a:ea typeface="Public Sans Medium"/>
                <a:cs typeface="Public Sans Medium"/>
                <a:sym typeface="Public Sans Medium"/>
              </a:rPr>
              <a:t>GET</a:t>
            </a:r>
            <a:r>
              <a:rPr lang="en-US" sz="2300" spc="460">
                <a:solidFill>
                  <a:srgbClr val="FFFFFF"/>
                </a:solidFill>
                <a:latin typeface="Public Sans"/>
                <a:ea typeface="Public Sans"/>
                <a:cs typeface="Public Sans"/>
                <a:sym typeface="Public Sans"/>
              </a:rPr>
              <a:t> route at </a:t>
            </a:r>
            <a:r>
              <a:rPr lang="en-US" b="true" sz="2300" spc="460">
                <a:solidFill>
                  <a:srgbClr val="FFFFFF"/>
                </a:solidFill>
                <a:latin typeface="Public Sans Medium"/>
                <a:ea typeface="Public Sans Medium"/>
                <a:cs typeface="Public Sans Medium"/>
                <a:sym typeface="Public Sans Medium"/>
              </a:rPr>
              <a:t>/</a:t>
            </a:r>
          </a:p>
        </p:txBody>
      </p:sp>
      <p:sp>
        <p:nvSpPr>
          <p:cNvPr name="TextBox 6" id="6"/>
          <p:cNvSpPr txBox="true"/>
          <p:nvPr/>
        </p:nvSpPr>
        <p:spPr>
          <a:xfrm rot="0">
            <a:off x="13382493" y="3895790"/>
            <a:ext cx="4670793" cy="1598930"/>
          </a:xfrm>
          <a:prstGeom prst="rect">
            <a:avLst/>
          </a:prstGeom>
        </p:spPr>
        <p:txBody>
          <a:bodyPr anchor="t" rtlCol="false" tIns="0" lIns="0" bIns="0" rIns="0">
            <a:spAutoFit/>
          </a:bodyPr>
          <a:lstStyle/>
          <a:p>
            <a:pPr algn="ctr">
              <a:lnSpc>
                <a:spcPts val="3220"/>
              </a:lnSpc>
            </a:pPr>
            <a:r>
              <a:rPr lang="en-US" b="true" sz="2300" spc="460">
                <a:solidFill>
                  <a:srgbClr val="FFFFFF"/>
                </a:solidFill>
                <a:latin typeface="Public Sans Medium"/>
                <a:ea typeface="Public Sans Medium"/>
                <a:cs typeface="Public Sans Medium"/>
                <a:sym typeface="Public Sans Medium"/>
              </a:rPr>
              <a:t>C.STRING(200, ...)</a:t>
            </a:r>
            <a:r>
              <a:rPr lang="en-US" sz="2300" spc="460">
                <a:solidFill>
                  <a:srgbClr val="FFFFFF"/>
                </a:solidFill>
                <a:latin typeface="Public Sans"/>
                <a:ea typeface="Public Sans"/>
                <a:cs typeface="Public Sans"/>
                <a:sym typeface="Public Sans"/>
              </a:rPr>
              <a:t> sends a plain text response.</a:t>
            </a:r>
          </a:p>
          <a:p>
            <a:pPr algn="ctr">
              <a:lnSpc>
                <a:spcPts val="3220"/>
              </a:lnSpc>
              <a:spcBef>
                <a:spcPct val="0"/>
              </a:spcBef>
            </a:pPr>
          </a:p>
        </p:txBody>
      </p:sp>
      <p:sp>
        <p:nvSpPr>
          <p:cNvPr name="TextBox 7" id="7"/>
          <p:cNvSpPr txBox="true"/>
          <p:nvPr/>
        </p:nvSpPr>
        <p:spPr>
          <a:xfrm rot="0">
            <a:off x="13382493" y="5238815"/>
            <a:ext cx="4653703" cy="4799330"/>
          </a:xfrm>
          <a:prstGeom prst="rect">
            <a:avLst/>
          </a:prstGeom>
        </p:spPr>
        <p:txBody>
          <a:bodyPr anchor="t" rtlCol="false" tIns="0" lIns="0" bIns="0" rIns="0">
            <a:spAutoFit/>
          </a:bodyPr>
          <a:lstStyle/>
          <a:p>
            <a:pPr algn="ctr">
              <a:lnSpc>
                <a:spcPts val="3220"/>
              </a:lnSpc>
              <a:spcBef>
                <a:spcPct val="0"/>
              </a:spcBef>
            </a:pPr>
            <a:r>
              <a:rPr lang="en-US" sz="2300" spc="460">
                <a:solidFill>
                  <a:srgbClr val="FFFFFF"/>
                </a:solidFill>
                <a:latin typeface="Public Sans"/>
                <a:ea typeface="Public Sans"/>
                <a:cs typeface="Public Sans"/>
                <a:sym typeface="Public Sans"/>
              </a:rPr>
              <a:t> </a:t>
            </a:r>
            <a:r>
              <a:rPr lang="en-US" b="true" sz="2300" spc="460">
                <a:solidFill>
                  <a:srgbClr val="FFFFFF"/>
                </a:solidFill>
                <a:latin typeface="Public Sans Medium"/>
                <a:ea typeface="Public Sans Medium"/>
                <a:cs typeface="Public Sans Medium"/>
                <a:sym typeface="Public Sans Medium"/>
              </a:rPr>
              <a:t>c *gin.Context</a:t>
            </a:r>
            <a:r>
              <a:rPr lang="en-US" sz="2300" spc="460">
                <a:solidFill>
                  <a:srgbClr val="FFFFFF"/>
                </a:solidFill>
                <a:latin typeface="Public Sans"/>
                <a:ea typeface="Public Sans"/>
                <a:cs typeface="Public Sans"/>
                <a:sym typeface="Public Sans"/>
              </a:rPr>
              <a:t> is a </a:t>
            </a:r>
            <a:r>
              <a:rPr lang="en-US" b="true" sz="2300" spc="460">
                <a:solidFill>
                  <a:srgbClr val="FFFFFF"/>
                </a:solidFill>
                <a:latin typeface="Public Sans Medium"/>
                <a:ea typeface="Public Sans Medium"/>
                <a:cs typeface="Public Sans Medium"/>
                <a:sym typeface="Public Sans Medium"/>
              </a:rPr>
              <a:t>central object</a:t>
            </a:r>
            <a:r>
              <a:rPr lang="en-US" sz="2300" spc="460">
                <a:solidFill>
                  <a:srgbClr val="FFFFFF"/>
                </a:solidFill>
                <a:latin typeface="Public Sans"/>
                <a:ea typeface="Public Sans"/>
                <a:cs typeface="Public Sans"/>
                <a:sym typeface="Public Sans"/>
              </a:rPr>
              <a:t> that holds all the information about an HTTP request and provides methods to handle the response. It is passed to every route handler and middleware function.</a:t>
            </a:r>
          </a:p>
        </p:txBody>
      </p:sp>
      <p:grpSp>
        <p:nvGrpSpPr>
          <p:cNvPr name="Group 8" id="8"/>
          <p:cNvGrpSpPr/>
          <p:nvPr/>
        </p:nvGrpSpPr>
        <p:grpSpPr>
          <a:xfrm rot="0">
            <a:off x="255069" y="8168344"/>
            <a:ext cx="13282022" cy="1849692"/>
            <a:chOff x="0" y="0"/>
            <a:chExt cx="3498146" cy="487162"/>
          </a:xfrm>
        </p:grpSpPr>
        <p:sp>
          <p:nvSpPr>
            <p:cNvPr name="Freeform 9" id="9"/>
            <p:cNvSpPr/>
            <p:nvPr/>
          </p:nvSpPr>
          <p:spPr>
            <a:xfrm flipH="false" flipV="false" rot="0">
              <a:off x="0" y="0"/>
              <a:ext cx="3498146" cy="487162"/>
            </a:xfrm>
            <a:custGeom>
              <a:avLst/>
              <a:gdLst/>
              <a:ahLst/>
              <a:cxnLst/>
              <a:rect r="r" b="b" t="t" l="l"/>
              <a:pathLst>
                <a:path h="487162" w="3498146">
                  <a:moveTo>
                    <a:pt x="9909" y="0"/>
                  </a:moveTo>
                  <a:lnTo>
                    <a:pt x="3488237" y="0"/>
                  </a:lnTo>
                  <a:cubicBezTo>
                    <a:pt x="3490865" y="0"/>
                    <a:pt x="3493385" y="1044"/>
                    <a:pt x="3495244" y="2902"/>
                  </a:cubicBezTo>
                  <a:cubicBezTo>
                    <a:pt x="3497102" y="4761"/>
                    <a:pt x="3498146" y="7281"/>
                    <a:pt x="3498146" y="9909"/>
                  </a:cubicBezTo>
                  <a:lnTo>
                    <a:pt x="3498146" y="477253"/>
                  </a:lnTo>
                  <a:cubicBezTo>
                    <a:pt x="3498146" y="482725"/>
                    <a:pt x="3493709" y="487162"/>
                    <a:pt x="3488237" y="487162"/>
                  </a:cubicBezTo>
                  <a:lnTo>
                    <a:pt x="9909" y="487162"/>
                  </a:lnTo>
                  <a:cubicBezTo>
                    <a:pt x="7281" y="487162"/>
                    <a:pt x="4761" y="486118"/>
                    <a:pt x="2902" y="484259"/>
                  </a:cubicBezTo>
                  <a:cubicBezTo>
                    <a:pt x="1044" y="482401"/>
                    <a:pt x="0" y="479881"/>
                    <a:pt x="0" y="477253"/>
                  </a:cubicBezTo>
                  <a:lnTo>
                    <a:pt x="0" y="9909"/>
                  </a:lnTo>
                  <a:cubicBezTo>
                    <a:pt x="0" y="7281"/>
                    <a:pt x="1044" y="4761"/>
                    <a:pt x="2902" y="2902"/>
                  </a:cubicBezTo>
                  <a:cubicBezTo>
                    <a:pt x="4761" y="1044"/>
                    <a:pt x="7281" y="0"/>
                    <a:pt x="9909" y="0"/>
                  </a:cubicBezTo>
                  <a:close/>
                </a:path>
              </a:pathLst>
            </a:custGeom>
            <a:solidFill>
              <a:srgbClr val="FFFFFF"/>
            </a:solidFill>
          </p:spPr>
        </p:sp>
        <p:sp>
          <p:nvSpPr>
            <p:cNvPr name="TextBox 10" id="10"/>
            <p:cNvSpPr txBox="true"/>
            <p:nvPr/>
          </p:nvSpPr>
          <p:spPr>
            <a:xfrm>
              <a:off x="0" y="-57150"/>
              <a:ext cx="3498146" cy="544312"/>
            </a:xfrm>
            <a:prstGeom prst="rect">
              <a:avLst/>
            </a:prstGeom>
          </p:spPr>
          <p:txBody>
            <a:bodyPr anchor="ctr" rtlCol="false" tIns="50800" lIns="50800" bIns="50800" rIns="50800"/>
            <a:lstStyle/>
            <a:p>
              <a:pPr algn="ctr">
                <a:lnSpc>
                  <a:spcPts val="3220"/>
                </a:lnSpc>
              </a:pPr>
            </a:p>
          </p:txBody>
        </p:sp>
      </p:grpSp>
      <p:sp>
        <p:nvSpPr>
          <p:cNvPr name="TextBox 11" id="11"/>
          <p:cNvSpPr txBox="true"/>
          <p:nvPr/>
        </p:nvSpPr>
        <p:spPr>
          <a:xfrm rot="0">
            <a:off x="9139238" y="4915535"/>
            <a:ext cx="9525" cy="398780"/>
          </a:xfrm>
          <a:prstGeom prst="rect">
            <a:avLst/>
          </a:prstGeom>
        </p:spPr>
        <p:txBody>
          <a:bodyPr anchor="t" rtlCol="false" tIns="0" lIns="0" bIns="0" rIns="0">
            <a:spAutoFit/>
          </a:bodyPr>
          <a:lstStyle/>
          <a:p>
            <a:pPr algn="ctr">
              <a:lnSpc>
                <a:spcPts val="3220"/>
              </a:lnSpc>
              <a:spcBef>
                <a:spcPct val="0"/>
              </a:spcBef>
            </a:pPr>
          </a:p>
        </p:txBody>
      </p:sp>
      <p:sp>
        <p:nvSpPr>
          <p:cNvPr name="TextBox 12" id="12"/>
          <p:cNvSpPr txBox="true"/>
          <p:nvPr/>
        </p:nvSpPr>
        <p:spPr>
          <a:xfrm rot="0">
            <a:off x="409508" y="8252107"/>
            <a:ext cx="12972985" cy="1644065"/>
          </a:xfrm>
          <a:prstGeom prst="rect">
            <a:avLst/>
          </a:prstGeom>
        </p:spPr>
        <p:txBody>
          <a:bodyPr anchor="t" rtlCol="false" tIns="0" lIns="0" bIns="0" rIns="0">
            <a:spAutoFit/>
          </a:bodyPr>
          <a:lstStyle/>
          <a:p>
            <a:pPr algn="ctr">
              <a:lnSpc>
                <a:spcPts val="3282"/>
              </a:lnSpc>
            </a:pPr>
            <a:r>
              <a:rPr lang="en-US" sz="2344">
                <a:solidFill>
                  <a:srgbClr val="06090F"/>
                </a:solidFill>
                <a:latin typeface="Canva Sans"/>
                <a:ea typeface="Canva Sans"/>
                <a:cs typeface="Canva Sans"/>
                <a:sym typeface="Canva Sans"/>
              </a:rPr>
              <a:t>Go's concurrency (goroutines and channels) enables </a:t>
            </a:r>
            <a:r>
              <a:rPr lang="en-US" sz="2344" b="true">
                <a:solidFill>
                  <a:srgbClr val="06090F"/>
                </a:solidFill>
                <a:latin typeface="Canva Sans Medium"/>
                <a:ea typeface="Canva Sans Medium"/>
                <a:cs typeface="Canva Sans Medium"/>
                <a:sym typeface="Canva Sans Medium"/>
              </a:rPr>
              <a:t>high-performance, scalable backends</a:t>
            </a:r>
            <a:r>
              <a:rPr lang="en-US" sz="2344">
                <a:solidFill>
                  <a:srgbClr val="06090F"/>
                </a:solidFill>
                <a:latin typeface="Canva Sans"/>
                <a:ea typeface="Canva Sans"/>
                <a:cs typeface="Canva Sans"/>
                <a:sym typeface="Canva Sans"/>
              </a:rPr>
              <a:t> by handling thousands of tasks simultaneously with minimal overhead, avoiding callback hell while simplifying parallel I/O and CPU-bound workloads. This makes it a good choice for handling APIs.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497511" y="5115899"/>
            <a:ext cx="13225907" cy="4952026"/>
          </a:xfrm>
          <a:prstGeom prst="rect">
            <a:avLst/>
          </a:prstGeom>
        </p:spPr>
      </p:pic>
      <p:sp>
        <p:nvSpPr>
          <p:cNvPr name="TextBox 3" id="3"/>
          <p:cNvSpPr txBox="true"/>
          <p:nvPr/>
        </p:nvSpPr>
        <p:spPr>
          <a:xfrm rot="0">
            <a:off x="1028700" y="1492504"/>
            <a:ext cx="7256747" cy="233760"/>
          </a:xfrm>
          <a:prstGeom prst="rect">
            <a:avLst/>
          </a:prstGeom>
        </p:spPr>
        <p:txBody>
          <a:bodyPr anchor="t" rtlCol="false" tIns="0" lIns="0" bIns="0" rIns="0">
            <a:spAutoFit/>
          </a:bodyPr>
          <a:lstStyle/>
          <a:p>
            <a:pPr algn="ctr">
              <a:lnSpc>
                <a:spcPts val="1975"/>
              </a:lnSpc>
            </a:pPr>
          </a:p>
        </p:txBody>
      </p:sp>
      <p:sp>
        <p:nvSpPr>
          <p:cNvPr name="TextBox 4" id="4"/>
          <p:cNvSpPr txBox="true"/>
          <p:nvPr/>
        </p:nvSpPr>
        <p:spPr>
          <a:xfrm rot="0">
            <a:off x="548565" y="2310993"/>
            <a:ext cx="17739435" cy="3443172"/>
          </a:xfrm>
          <a:prstGeom prst="rect">
            <a:avLst/>
          </a:prstGeom>
        </p:spPr>
        <p:txBody>
          <a:bodyPr anchor="t" rtlCol="false" tIns="0" lIns="0" bIns="0" rIns="0">
            <a:spAutoFit/>
          </a:bodyPr>
          <a:lstStyle/>
          <a:p>
            <a:pPr algn="l">
              <a:lnSpc>
                <a:spcPts val="3943"/>
              </a:lnSpc>
            </a:pPr>
            <a:r>
              <a:rPr lang="en-US" sz="2817">
                <a:solidFill>
                  <a:srgbClr val="FFFFFF"/>
                </a:solidFill>
                <a:latin typeface="Canva Sans"/>
                <a:ea typeface="Canva Sans"/>
                <a:cs typeface="Canva Sans"/>
                <a:sym typeface="Canva Sans"/>
              </a:rPr>
              <a:t>Progressive Web </a:t>
            </a:r>
            <a:r>
              <a:rPr lang="en-US" sz="2817">
                <a:solidFill>
                  <a:srgbClr val="FFFFFF"/>
                </a:solidFill>
                <a:latin typeface="Canva Sans"/>
                <a:ea typeface="Canva Sans"/>
                <a:cs typeface="Canva Sans"/>
                <a:sym typeface="Canva Sans"/>
              </a:rPr>
              <a:t>Apps (PWAs) are modern web applications that deliver a native app-like experience directly through the browser. They combine the best features of both web and mobile apps—offering speed, responsiveness, offline capabilities, and user engagement. PWAs are built using standard web technologies like HTML, CSS, and JavaScript, or frameworks such as React or Next.js. While they run in the browser, they can also be installed on devices, making them feel and function like traditional mobile apps.</a:t>
            </a:r>
          </a:p>
          <a:p>
            <a:pPr algn="l">
              <a:lnSpc>
                <a:spcPts val="3943"/>
              </a:lnSpc>
            </a:pPr>
          </a:p>
        </p:txBody>
      </p:sp>
      <p:sp>
        <p:nvSpPr>
          <p:cNvPr name="TextBox 5" id="5"/>
          <p:cNvSpPr txBox="true"/>
          <p:nvPr/>
        </p:nvSpPr>
        <p:spPr>
          <a:xfrm rot="0">
            <a:off x="1028700" y="6664707"/>
            <a:ext cx="7439191" cy="2914520"/>
          </a:xfrm>
          <a:prstGeom prst="rect">
            <a:avLst/>
          </a:prstGeom>
        </p:spPr>
        <p:txBody>
          <a:bodyPr anchor="t" rtlCol="false" tIns="0" lIns="0" bIns="0" rIns="0">
            <a:spAutoFit/>
          </a:bodyPr>
          <a:lstStyle/>
          <a:p>
            <a:pPr algn="just" marL="511892" indent="-255946" lvl="1">
              <a:lnSpc>
                <a:spcPts val="3319"/>
              </a:lnSpc>
              <a:buFont typeface="Arial"/>
              <a:buChar char="•"/>
            </a:pPr>
            <a:r>
              <a:rPr lang="en-US" sz="2370">
                <a:solidFill>
                  <a:srgbClr val="FFFFFF"/>
                </a:solidFill>
                <a:latin typeface="Canva Sans"/>
                <a:ea typeface="Canva Sans"/>
                <a:cs typeface="Canva Sans"/>
                <a:sym typeface="Canva Sans"/>
              </a:rPr>
              <a:t>Cross-platform compatibility (works on iOS, </a:t>
            </a:r>
            <a:r>
              <a:rPr lang="en-US" sz="2370">
                <a:solidFill>
                  <a:srgbClr val="FFFFFF"/>
                </a:solidFill>
                <a:latin typeface="Canva Sans"/>
                <a:ea typeface="Canva Sans"/>
                <a:cs typeface="Canva Sans"/>
                <a:sym typeface="Canva Sans"/>
              </a:rPr>
              <a:t>Android, desktop).</a:t>
            </a:r>
          </a:p>
          <a:p>
            <a:pPr algn="just" marL="511892" indent="-255946" lvl="1">
              <a:lnSpc>
                <a:spcPts val="3319"/>
              </a:lnSpc>
              <a:buFont typeface="Arial"/>
              <a:buChar char="•"/>
            </a:pPr>
            <a:r>
              <a:rPr lang="en-US" sz="2370">
                <a:solidFill>
                  <a:srgbClr val="FFFFFF"/>
                </a:solidFill>
                <a:latin typeface="Canva Sans"/>
                <a:ea typeface="Canva Sans"/>
                <a:cs typeface="Canva Sans"/>
                <a:sym typeface="Canva Sans"/>
              </a:rPr>
              <a:t>Improved performance with caching and Service Workers.</a:t>
            </a:r>
          </a:p>
          <a:p>
            <a:pPr algn="just" marL="511892" indent="-255946" lvl="1">
              <a:lnSpc>
                <a:spcPts val="3319"/>
              </a:lnSpc>
              <a:buFont typeface="Arial"/>
              <a:buChar char="•"/>
            </a:pPr>
            <a:r>
              <a:rPr lang="en-US" sz="2370">
                <a:solidFill>
                  <a:srgbClr val="FFFFFF"/>
                </a:solidFill>
                <a:latin typeface="Canva Sans"/>
                <a:ea typeface="Canva Sans"/>
                <a:cs typeface="Canva Sans"/>
                <a:sym typeface="Canva Sans"/>
              </a:rPr>
              <a:t>Enhanced user engagement (push notifications, home screen icons).</a:t>
            </a:r>
          </a:p>
          <a:p>
            <a:pPr algn="just">
              <a:lnSpc>
                <a:spcPts val="3319"/>
              </a:lnSpc>
            </a:pPr>
          </a:p>
        </p:txBody>
      </p:sp>
      <p:sp>
        <p:nvSpPr>
          <p:cNvPr name="TextBox 6" id="6"/>
          <p:cNvSpPr txBox="true"/>
          <p:nvPr/>
        </p:nvSpPr>
        <p:spPr>
          <a:xfrm rot="0">
            <a:off x="-874118" y="5695595"/>
            <a:ext cx="5910419" cy="785699"/>
          </a:xfrm>
          <a:prstGeom prst="rect">
            <a:avLst/>
          </a:prstGeom>
        </p:spPr>
        <p:txBody>
          <a:bodyPr anchor="t" rtlCol="false" tIns="0" lIns="0" bIns="0" rIns="0">
            <a:spAutoFit/>
          </a:bodyPr>
          <a:lstStyle/>
          <a:p>
            <a:pPr algn="ctr">
              <a:lnSpc>
                <a:spcPts val="6435"/>
              </a:lnSpc>
            </a:pPr>
            <a:r>
              <a:rPr lang="en-US" sz="4596" b="true">
                <a:solidFill>
                  <a:srgbClr val="FFFFFF"/>
                </a:solidFill>
                <a:latin typeface="Canva Sans Bold"/>
                <a:ea typeface="Canva Sans Bold"/>
                <a:cs typeface="Canva Sans Bold"/>
                <a:sym typeface="Canva Sans Bold"/>
              </a:rPr>
              <a:t>Benefits</a:t>
            </a:r>
          </a:p>
        </p:txBody>
      </p:sp>
      <p:sp>
        <p:nvSpPr>
          <p:cNvPr name="TextBox 7" id="7"/>
          <p:cNvSpPr txBox="true"/>
          <p:nvPr/>
        </p:nvSpPr>
        <p:spPr>
          <a:xfrm rot="0">
            <a:off x="548565" y="167678"/>
            <a:ext cx="11537709" cy="1493444"/>
          </a:xfrm>
          <a:prstGeom prst="rect">
            <a:avLst/>
          </a:prstGeom>
        </p:spPr>
        <p:txBody>
          <a:bodyPr anchor="t" rtlCol="false" tIns="0" lIns="0" bIns="0" rIns="0">
            <a:spAutoFit/>
          </a:bodyPr>
          <a:lstStyle/>
          <a:p>
            <a:pPr algn="l">
              <a:lnSpc>
                <a:spcPts val="11635"/>
              </a:lnSpc>
            </a:pPr>
            <a:r>
              <a:rPr lang="en-US" sz="8311" b="true">
                <a:solidFill>
                  <a:srgbClr val="FFFFFF"/>
                </a:solidFill>
                <a:latin typeface="Poppins Bold"/>
                <a:ea typeface="Poppins Bold"/>
                <a:cs typeface="Poppins Bold"/>
                <a:sym typeface="Poppins Bold"/>
              </a:rPr>
              <a:t>Progressive Web App</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1560156" y="5143500"/>
            <a:ext cx="6723192" cy="4316239"/>
          </a:xfrm>
          <a:custGeom>
            <a:avLst/>
            <a:gdLst/>
            <a:ahLst/>
            <a:cxnLst/>
            <a:rect r="r" b="b" t="t" l="l"/>
            <a:pathLst>
              <a:path h="4316239" w="6723192">
                <a:moveTo>
                  <a:pt x="0" y="0"/>
                </a:moveTo>
                <a:lnTo>
                  <a:pt x="6723191" y="0"/>
                </a:lnTo>
                <a:lnTo>
                  <a:pt x="6723191" y="4316239"/>
                </a:lnTo>
                <a:lnTo>
                  <a:pt x="0" y="4316239"/>
                </a:lnTo>
                <a:lnTo>
                  <a:pt x="0" y="0"/>
                </a:lnTo>
                <a:close/>
              </a:path>
            </a:pathLst>
          </a:custGeom>
          <a:blipFill>
            <a:blip r:embed="rId2"/>
            <a:stretch>
              <a:fillRect l="0" t="0" r="0" b="-1920"/>
            </a:stretch>
          </a:blipFill>
        </p:spPr>
      </p:sp>
      <p:sp>
        <p:nvSpPr>
          <p:cNvPr name="Freeform 3" id="3"/>
          <p:cNvSpPr/>
          <p:nvPr/>
        </p:nvSpPr>
        <p:spPr>
          <a:xfrm flipH="false" flipV="false" rot="0">
            <a:off x="10304254" y="1266550"/>
            <a:ext cx="7462556" cy="2467698"/>
          </a:xfrm>
          <a:custGeom>
            <a:avLst/>
            <a:gdLst/>
            <a:ahLst/>
            <a:cxnLst/>
            <a:rect r="r" b="b" t="t" l="l"/>
            <a:pathLst>
              <a:path h="2467698" w="7462556">
                <a:moveTo>
                  <a:pt x="0" y="0"/>
                </a:moveTo>
                <a:lnTo>
                  <a:pt x="7462556" y="0"/>
                </a:lnTo>
                <a:lnTo>
                  <a:pt x="7462556" y="2467698"/>
                </a:lnTo>
                <a:lnTo>
                  <a:pt x="0" y="2467698"/>
                </a:lnTo>
                <a:lnTo>
                  <a:pt x="0" y="0"/>
                </a:lnTo>
                <a:close/>
              </a:path>
            </a:pathLst>
          </a:custGeom>
          <a:blipFill>
            <a:blip r:embed="rId3"/>
            <a:stretch>
              <a:fillRect l="-3363" t="-7710" r="-4690" b="-15795"/>
            </a:stretch>
          </a:blipFill>
        </p:spPr>
      </p:sp>
      <p:sp>
        <p:nvSpPr>
          <p:cNvPr name="TextBox 4" id="4"/>
          <p:cNvSpPr txBox="true"/>
          <p:nvPr/>
        </p:nvSpPr>
        <p:spPr>
          <a:xfrm rot="0">
            <a:off x="10006012" y="4935335"/>
            <a:ext cx="3713578" cy="681760"/>
          </a:xfrm>
          <a:prstGeom prst="rect">
            <a:avLst/>
          </a:prstGeom>
        </p:spPr>
        <p:txBody>
          <a:bodyPr anchor="t" rtlCol="false" tIns="0" lIns="0" bIns="0" rIns="0">
            <a:spAutoFit/>
          </a:bodyPr>
          <a:lstStyle/>
          <a:p>
            <a:pPr algn="ctr">
              <a:lnSpc>
                <a:spcPts val="5567"/>
              </a:lnSpc>
            </a:pPr>
            <a:r>
              <a:rPr lang="en-US" sz="3976" b="true">
                <a:solidFill>
                  <a:srgbClr val="FFFFFF"/>
                </a:solidFill>
                <a:latin typeface="Canva Sans Bold"/>
                <a:ea typeface="Canva Sans Bold"/>
                <a:cs typeface="Canva Sans Bold"/>
                <a:sym typeface="Canva Sans Bold"/>
              </a:rPr>
              <a:t>B</a:t>
            </a:r>
            <a:r>
              <a:rPr lang="en-US" b="true" sz="3976">
                <a:solidFill>
                  <a:srgbClr val="FFFFFF"/>
                </a:solidFill>
                <a:latin typeface="Canva Sans Bold"/>
                <a:ea typeface="Canva Sans Bold"/>
                <a:cs typeface="Canva Sans Bold"/>
                <a:sym typeface="Canva Sans Bold"/>
              </a:rPr>
              <a:t>uilding a PWA</a:t>
            </a:r>
          </a:p>
        </p:txBody>
      </p:sp>
      <p:sp>
        <p:nvSpPr>
          <p:cNvPr name="TextBox 5" id="5"/>
          <p:cNvSpPr txBox="true"/>
          <p:nvPr/>
        </p:nvSpPr>
        <p:spPr>
          <a:xfrm rot="0">
            <a:off x="658747" y="649326"/>
            <a:ext cx="6639533" cy="682548"/>
          </a:xfrm>
          <a:prstGeom prst="rect">
            <a:avLst/>
          </a:prstGeom>
        </p:spPr>
        <p:txBody>
          <a:bodyPr anchor="t" rtlCol="false" tIns="0" lIns="0" bIns="0" rIns="0">
            <a:spAutoFit/>
          </a:bodyPr>
          <a:lstStyle/>
          <a:p>
            <a:pPr algn="ctr">
              <a:lnSpc>
                <a:spcPts val="5574"/>
              </a:lnSpc>
            </a:pPr>
            <a:r>
              <a:rPr lang="en-US" sz="3981" b="true">
                <a:solidFill>
                  <a:srgbClr val="FFFFFF"/>
                </a:solidFill>
                <a:latin typeface="Canva Sans Bold"/>
                <a:ea typeface="Canva Sans Bold"/>
                <a:cs typeface="Canva Sans Bold"/>
                <a:sym typeface="Canva Sans Bold"/>
              </a:rPr>
              <a:t>Tec</a:t>
            </a:r>
            <a:r>
              <a:rPr lang="en-US" b="true" sz="3981">
                <a:solidFill>
                  <a:srgbClr val="FFFFFF"/>
                </a:solidFill>
                <a:latin typeface="Canva Sans Bold"/>
                <a:ea typeface="Canva Sans Bold"/>
                <a:cs typeface="Canva Sans Bold"/>
                <a:sym typeface="Canva Sans Bold"/>
              </a:rPr>
              <a:t>hnologies Behind PWAs</a:t>
            </a:r>
          </a:p>
        </p:txBody>
      </p:sp>
      <p:sp>
        <p:nvSpPr>
          <p:cNvPr name="TextBox 6" id="6"/>
          <p:cNvSpPr txBox="true"/>
          <p:nvPr/>
        </p:nvSpPr>
        <p:spPr>
          <a:xfrm rot="0">
            <a:off x="0" y="1636148"/>
            <a:ext cx="9435863" cy="2989187"/>
          </a:xfrm>
          <a:prstGeom prst="rect">
            <a:avLst/>
          </a:prstGeom>
        </p:spPr>
        <p:txBody>
          <a:bodyPr anchor="t" rtlCol="false" tIns="0" lIns="0" bIns="0" rIns="0">
            <a:spAutoFit/>
          </a:bodyPr>
          <a:lstStyle/>
          <a:p>
            <a:pPr algn="l" marL="1060218" indent="-353406" lvl="2">
              <a:lnSpc>
                <a:spcPts val="3437"/>
              </a:lnSpc>
              <a:buFont typeface="Arial"/>
              <a:buChar char="⚬"/>
            </a:pPr>
            <a:r>
              <a:rPr lang="en-US" sz="2455">
                <a:solidFill>
                  <a:srgbClr val="FFFFFF"/>
                </a:solidFill>
                <a:latin typeface="Canva Sans"/>
                <a:ea typeface="Canva Sans"/>
                <a:cs typeface="Canva Sans"/>
                <a:sym typeface="Canva Sans"/>
              </a:rPr>
              <a:t>Service Workers: Enable offline functionality an</a:t>
            </a:r>
            <a:r>
              <a:rPr lang="en-US" sz="2455">
                <a:solidFill>
                  <a:srgbClr val="FFFFFF"/>
                </a:solidFill>
                <a:latin typeface="Canva Sans"/>
                <a:ea typeface="Canva Sans"/>
                <a:cs typeface="Canva Sans"/>
                <a:sym typeface="Canva Sans"/>
              </a:rPr>
              <a:t>d caching for fast load times.</a:t>
            </a:r>
          </a:p>
          <a:p>
            <a:pPr algn="l" marL="1060218" indent="-353406" lvl="2">
              <a:lnSpc>
                <a:spcPts val="3437"/>
              </a:lnSpc>
              <a:buFont typeface="Arial"/>
              <a:buChar char="⚬"/>
            </a:pPr>
            <a:r>
              <a:rPr lang="en-US" sz="2455">
                <a:solidFill>
                  <a:srgbClr val="FFFFFF"/>
                </a:solidFill>
                <a:latin typeface="Canva Sans"/>
                <a:ea typeface="Canva Sans"/>
                <a:cs typeface="Canva Sans"/>
                <a:sym typeface="Canva Sans"/>
              </a:rPr>
              <a:t>Web App Manifest: JSON file for installability, defining app name, icons, and display mode.</a:t>
            </a:r>
          </a:p>
          <a:p>
            <a:pPr algn="l" marL="1060218" indent="-353406" lvl="2">
              <a:lnSpc>
                <a:spcPts val="3437"/>
              </a:lnSpc>
              <a:buFont typeface="Arial"/>
              <a:buChar char="⚬"/>
            </a:pPr>
            <a:r>
              <a:rPr lang="en-US" sz="2455">
                <a:solidFill>
                  <a:srgbClr val="FFFFFF"/>
                </a:solidFill>
                <a:latin typeface="Canva Sans"/>
                <a:ea typeface="Canva Sans"/>
                <a:cs typeface="Canva Sans"/>
                <a:sym typeface="Canva Sans"/>
              </a:rPr>
              <a:t>HTTPS: Ensures secure communication, a requirement for PWAs.</a:t>
            </a:r>
          </a:p>
          <a:p>
            <a:pPr algn="l" marL="1060218" indent="-353406" lvl="2">
              <a:lnSpc>
                <a:spcPts val="3437"/>
              </a:lnSpc>
              <a:buFont typeface="Arial"/>
              <a:buChar char="⚬"/>
            </a:pPr>
            <a:r>
              <a:rPr lang="en-US" sz="2455">
                <a:solidFill>
                  <a:srgbClr val="FFFFFF"/>
                </a:solidFill>
                <a:latin typeface="Canva Sans"/>
                <a:ea typeface="Canva Sans"/>
                <a:cs typeface="Canva Sans"/>
                <a:sym typeface="Canva Sans"/>
              </a:rPr>
              <a:t>Frameworks: Next.js</a:t>
            </a:r>
          </a:p>
        </p:txBody>
      </p:sp>
      <p:sp>
        <p:nvSpPr>
          <p:cNvPr name="TextBox 7" id="7"/>
          <p:cNvSpPr txBox="true"/>
          <p:nvPr/>
        </p:nvSpPr>
        <p:spPr>
          <a:xfrm rot="0">
            <a:off x="9139238" y="4915535"/>
            <a:ext cx="9525" cy="398780"/>
          </a:xfrm>
          <a:prstGeom prst="rect">
            <a:avLst/>
          </a:prstGeom>
        </p:spPr>
        <p:txBody>
          <a:bodyPr anchor="t" rtlCol="false" tIns="0" lIns="0" bIns="0" rIns="0">
            <a:spAutoFit/>
          </a:bodyPr>
          <a:lstStyle/>
          <a:p>
            <a:pPr algn="ctr">
              <a:lnSpc>
                <a:spcPts val="3220"/>
              </a:lnSpc>
              <a:spcBef>
                <a:spcPct val="0"/>
              </a:spcBef>
            </a:pPr>
          </a:p>
        </p:txBody>
      </p:sp>
      <p:sp>
        <p:nvSpPr>
          <p:cNvPr name="TextBox 8" id="8"/>
          <p:cNvSpPr txBox="true"/>
          <p:nvPr/>
        </p:nvSpPr>
        <p:spPr>
          <a:xfrm rot="0">
            <a:off x="9809592" y="5831887"/>
            <a:ext cx="8451879" cy="3255010"/>
          </a:xfrm>
          <a:prstGeom prst="rect">
            <a:avLst/>
          </a:prstGeom>
        </p:spPr>
        <p:txBody>
          <a:bodyPr anchor="t" rtlCol="false" tIns="0" lIns="0" bIns="0" rIns="0">
            <a:spAutoFit/>
          </a:bodyPr>
          <a:lstStyle/>
          <a:p>
            <a:pPr algn="l" marL="507364" indent="-253682" lvl="1">
              <a:lnSpc>
                <a:spcPts val="3289"/>
              </a:lnSpc>
              <a:buFont typeface="Arial"/>
              <a:buChar char="•"/>
            </a:pPr>
            <a:r>
              <a:rPr lang="en-US" sz="2349">
                <a:solidFill>
                  <a:srgbClr val="FFFFFF"/>
                </a:solidFill>
                <a:latin typeface="Canva Sans"/>
                <a:ea typeface="Canva Sans"/>
                <a:cs typeface="Canva Sans"/>
                <a:sym typeface="Canva Sans"/>
              </a:rPr>
              <a:t>Create a Responsive Web App: </a:t>
            </a:r>
            <a:r>
              <a:rPr lang="en-US" sz="2349">
                <a:solidFill>
                  <a:srgbClr val="FFFFFF"/>
                </a:solidFill>
                <a:latin typeface="Canva Sans"/>
                <a:ea typeface="Canva Sans"/>
                <a:cs typeface="Canva Sans"/>
                <a:sym typeface="Canva Sans"/>
              </a:rPr>
              <a:t>Ensure it works well on all screen sizes and devices.</a:t>
            </a:r>
          </a:p>
          <a:p>
            <a:pPr algn="l" marL="507364" indent="-253682" lvl="1">
              <a:lnSpc>
                <a:spcPts val="3289"/>
              </a:lnSpc>
              <a:buFont typeface="Arial"/>
              <a:buChar char="•"/>
            </a:pPr>
            <a:r>
              <a:rPr lang="en-US" sz="2349">
                <a:solidFill>
                  <a:srgbClr val="FFFFFF"/>
                </a:solidFill>
                <a:latin typeface="Canva Sans"/>
                <a:ea typeface="Canva Sans"/>
                <a:cs typeface="Canva Sans"/>
                <a:sym typeface="Canva Sans"/>
              </a:rPr>
              <a:t> Web App Manifest: A manifest.json file that defines the app’s name, icons, theme color, and how it should appear when installed.</a:t>
            </a:r>
          </a:p>
          <a:p>
            <a:pPr algn="l" marL="507364" indent="-253682" lvl="1">
              <a:lnSpc>
                <a:spcPts val="3289"/>
              </a:lnSpc>
              <a:buFont typeface="Arial"/>
              <a:buChar char="•"/>
            </a:pPr>
            <a:r>
              <a:rPr lang="en-US" sz="2349">
                <a:solidFill>
                  <a:srgbClr val="FFFFFF"/>
                </a:solidFill>
                <a:latin typeface="Canva Sans"/>
                <a:ea typeface="Canva Sans"/>
                <a:cs typeface="Canva Sans"/>
                <a:sym typeface="Canva Sans"/>
              </a:rPr>
              <a:t>Implement a Service Worker: A background script that handles offline caching, push notifications, and performance improvements.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11992981" y="818744"/>
            <a:ext cx="5266319" cy="833036"/>
          </a:xfrm>
          <a:custGeom>
            <a:avLst/>
            <a:gdLst/>
            <a:ahLst/>
            <a:cxnLst/>
            <a:rect r="r" b="b" t="t" l="l"/>
            <a:pathLst>
              <a:path h="833036" w="5266319">
                <a:moveTo>
                  <a:pt x="0" y="0"/>
                </a:moveTo>
                <a:lnTo>
                  <a:pt x="5266319" y="0"/>
                </a:lnTo>
                <a:lnTo>
                  <a:pt x="5266319" y="833036"/>
                </a:lnTo>
                <a:lnTo>
                  <a:pt x="0" y="833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47408" y="5608971"/>
            <a:ext cx="7272592" cy="3649329"/>
          </a:xfrm>
          <a:custGeom>
            <a:avLst/>
            <a:gdLst/>
            <a:ahLst/>
            <a:cxnLst/>
            <a:rect r="r" b="b" t="t" l="l"/>
            <a:pathLst>
              <a:path h="3649329" w="7272592">
                <a:moveTo>
                  <a:pt x="0" y="0"/>
                </a:moveTo>
                <a:lnTo>
                  <a:pt x="7272592" y="0"/>
                </a:lnTo>
                <a:lnTo>
                  <a:pt x="7272592" y="3649329"/>
                </a:lnTo>
                <a:lnTo>
                  <a:pt x="0" y="3649329"/>
                </a:lnTo>
                <a:lnTo>
                  <a:pt x="0" y="0"/>
                </a:lnTo>
                <a:close/>
              </a:path>
            </a:pathLst>
          </a:custGeom>
          <a:blipFill>
            <a:blip r:embed="rId4"/>
            <a:stretch>
              <a:fillRect l="0" t="0" r="0" b="0"/>
            </a:stretch>
          </a:blipFill>
        </p:spPr>
      </p:sp>
      <p:sp>
        <p:nvSpPr>
          <p:cNvPr name="TextBox 4" id="4"/>
          <p:cNvSpPr txBox="true"/>
          <p:nvPr/>
        </p:nvSpPr>
        <p:spPr>
          <a:xfrm rot="0">
            <a:off x="544069" y="1546822"/>
            <a:ext cx="7174945" cy="684530"/>
          </a:xfrm>
          <a:prstGeom prst="rect">
            <a:avLst/>
          </a:prstGeom>
        </p:spPr>
        <p:txBody>
          <a:bodyPr anchor="t" rtlCol="false" tIns="0" lIns="0" bIns="0" rIns="0">
            <a:spAutoFit/>
          </a:bodyPr>
          <a:lstStyle/>
          <a:p>
            <a:pPr algn="l">
              <a:lnSpc>
                <a:spcPts val="5319"/>
              </a:lnSpc>
            </a:pPr>
            <a:r>
              <a:rPr lang="en-US" sz="3799" b="true">
                <a:solidFill>
                  <a:srgbClr val="FFFFFF"/>
                </a:solidFill>
                <a:latin typeface="Poppins Bold"/>
                <a:ea typeface="Poppins Bold"/>
                <a:cs typeface="Poppins Bold"/>
                <a:sym typeface="Poppins Bold"/>
              </a:rPr>
              <a:t>One broker to queue them all</a:t>
            </a:r>
          </a:p>
        </p:txBody>
      </p:sp>
      <p:sp>
        <p:nvSpPr>
          <p:cNvPr name="TextBox 5" id="5"/>
          <p:cNvSpPr txBox="true"/>
          <p:nvPr/>
        </p:nvSpPr>
        <p:spPr>
          <a:xfrm rot="0">
            <a:off x="544069" y="3103706"/>
            <a:ext cx="15579289" cy="2184399"/>
          </a:xfrm>
          <a:prstGeom prst="rect">
            <a:avLst/>
          </a:prstGeom>
        </p:spPr>
        <p:txBody>
          <a:bodyPr anchor="t" rtlCol="false" tIns="0" lIns="0" bIns="0" rIns="0">
            <a:spAutoFit/>
          </a:bodyPr>
          <a:lstStyle/>
          <a:p>
            <a:pPr algn="l">
              <a:lnSpc>
                <a:spcPts val="3500"/>
              </a:lnSpc>
            </a:pPr>
            <a:r>
              <a:rPr lang="en-US" sz="2500">
                <a:solidFill>
                  <a:srgbClr val="FFFFFF"/>
                </a:solidFill>
                <a:latin typeface="Inter"/>
                <a:ea typeface="Inter"/>
                <a:cs typeface="Inter"/>
                <a:sym typeface="Inter"/>
              </a:rPr>
              <a:t>RebbitMQ is a lightweight message queue system built on top of Redis, designed to help different parts </a:t>
            </a:r>
          </a:p>
          <a:p>
            <a:pPr algn="l">
              <a:lnSpc>
                <a:spcPts val="3500"/>
              </a:lnSpc>
            </a:pPr>
            <a:r>
              <a:rPr lang="en-US" sz="2500">
                <a:solidFill>
                  <a:srgbClr val="FFFFFF"/>
                </a:solidFill>
                <a:latin typeface="Inter"/>
                <a:ea typeface="Inter"/>
                <a:cs typeface="Inter"/>
                <a:sym typeface="Inter"/>
              </a:rPr>
              <a:t>of an application communicate asynchronously. Think of it as a post office inside your app  when the frontend triggers a task (like sending an email or processing an image), the backend puts that task into RedisMQ, and a background worker picks it up and completes it. This makes the app faster and more responsive since users don’t have to wait for heavy tasks to finish.</a:t>
            </a:r>
          </a:p>
        </p:txBody>
      </p:sp>
      <p:sp>
        <p:nvSpPr>
          <p:cNvPr name="TextBox 6" id="6"/>
          <p:cNvSpPr txBox="true"/>
          <p:nvPr/>
        </p:nvSpPr>
        <p:spPr>
          <a:xfrm rot="0">
            <a:off x="544069" y="5759533"/>
            <a:ext cx="10170050" cy="3498767"/>
          </a:xfrm>
          <a:prstGeom prst="rect">
            <a:avLst/>
          </a:prstGeom>
        </p:spPr>
        <p:txBody>
          <a:bodyPr anchor="t" rtlCol="false" tIns="0" lIns="0" bIns="0" rIns="0">
            <a:spAutoFit/>
          </a:bodyPr>
          <a:lstStyle/>
          <a:p>
            <a:pPr algn="l">
              <a:lnSpc>
                <a:spcPts val="3504"/>
              </a:lnSpc>
            </a:pPr>
            <a:r>
              <a:rPr lang="en-US" sz="2503">
                <a:solidFill>
                  <a:srgbClr val="FFFFFF"/>
                </a:solidFill>
                <a:latin typeface="Inter"/>
                <a:ea typeface="Inter"/>
                <a:cs typeface="Inter"/>
                <a:sym typeface="Inter"/>
              </a:rPr>
              <a:t>Using RebbitMQ makes your app really communicative and more organized by handling tasks in the background. It's perfect for things like sending notifications, scheduled messages. Without RebbitMQ, your backend tries to do everything at once  like sending emails while also replying to users  which slows things down. RedisMQ takes care of these tasks silently in the background, so your app stays smooth, fast, and user-friendly.</a:t>
            </a:r>
          </a:p>
          <a:p>
            <a:pPr algn="l">
              <a:lnSpc>
                <a:spcPts val="3504"/>
              </a:lnSpc>
            </a:pPr>
          </a:p>
        </p:txBody>
      </p:sp>
      <p:sp>
        <p:nvSpPr>
          <p:cNvPr name="TextBox 7" id="7"/>
          <p:cNvSpPr txBox="true"/>
          <p:nvPr/>
        </p:nvSpPr>
        <p:spPr>
          <a:xfrm rot="0">
            <a:off x="548565" y="167678"/>
            <a:ext cx="5378819" cy="1493444"/>
          </a:xfrm>
          <a:prstGeom prst="rect">
            <a:avLst/>
          </a:prstGeom>
        </p:spPr>
        <p:txBody>
          <a:bodyPr anchor="t" rtlCol="false" tIns="0" lIns="0" bIns="0" rIns="0">
            <a:spAutoFit/>
          </a:bodyPr>
          <a:lstStyle/>
          <a:p>
            <a:pPr algn="l">
              <a:lnSpc>
                <a:spcPts val="11635"/>
              </a:lnSpc>
            </a:pPr>
            <a:r>
              <a:rPr lang="en-US" sz="8311" b="true">
                <a:solidFill>
                  <a:srgbClr val="FFFFFF"/>
                </a:solidFill>
                <a:latin typeface="Poppins Bold"/>
                <a:ea typeface="Poppins Bold"/>
                <a:cs typeface="Poppins Bold"/>
                <a:sym typeface="Poppins Bold"/>
              </a:rPr>
              <a:t>RabbitMQ</a:t>
            </a:r>
          </a:p>
        </p:txBody>
      </p:sp>
    </p:spTree>
  </p:cSld>
  <p:clrMapOvr>
    <a:masterClrMapping/>
  </p:clrMapOvr>
</p:sld>
</file>

<file path=ppt/slides/slide27.xml><?xml version="1.0" encoding="utf-8"?>
<p:sld xmlns:p="http://schemas.openxmlformats.org/presentationml/2006/main" xmlns:a="http://schemas.openxmlformats.org/drawingml/2006/main">
  <p:cSld>
    <p:bg>
      <p:bgPr>
        <a:solidFill>
          <a:srgbClr val="06090F"/>
        </a:solidFill>
      </p:bgPr>
    </p:bg>
    <p:spTree>
      <p:nvGrpSpPr>
        <p:cNvPr id="1" name=""/>
        <p:cNvGrpSpPr/>
        <p:nvPr/>
      </p:nvGrpSpPr>
      <p:grpSpPr>
        <a:xfrm>
          <a:off x="0" y="0"/>
          <a:ext cx="0" cy="0"/>
          <a:chOff x="0" y="0"/>
          <a:chExt cx="0" cy="0"/>
        </a:xfrm>
      </p:grpSpPr>
      <p:sp>
        <p:nvSpPr>
          <p:cNvPr name="TextBox 2" id="2"/>
          <p:cNvSpPr txBox="true"/>
          <p:nvPr/>
        </p:nvSpPr>
        <p:spPr>
          <a:xfrm rot="0">
            <a:off x="462335" y="389256"/>
            <a:ext cx="5970151" cy="639444"/>
          </a:xfrm>
          <a:prstGeom prst="rect">
            <a:avLst/>
          </a:prstGeom>
        </p:spPr>
        <p:txBody>
          <a:bodyPr anchor="t" rtlCol="false" tIns="0" lIns="0" bIns="0" rIns="0">
            <a:spAutoFit/>
          </a:bodyPr>
          <a:lstStyle/>
          <a:p>
            <a:pPr algn="ctr">
              <a:lnSpc>
                <a:spcPts val="5180"/>
              </a:lnSpc>
            </a:pPr>
            <a:r>
              <a:rPr lang="en-US" sz="3700" b="true">
                <a:solidFill>
                  <a:srgbClr val="FFFFFF"/>
                </a:solidFill>
                <a:latin typeface="Inter Bold"/>
                <a:ea typeface="Inter Bold"/>
                <a:cs typeface="Inter Bold"/>
                <a:sym typeface="Inter Bold"/>
              </a:rPr>
              <a:t>Key Features of RabbitMQ</a:t>
            </a:r>
          </a:p>
        </p:txBody>
      </p:sp>
      <p:sp>
        <p:nvSpPr>
          <p:cNvPr name="TextBox 3" id="3"/>
          <p:cNvSpPr txBox="true"/>
          <p:nvPr/>
        </p:nvSpPr>
        <p:spPr>
          <a:xfrm rot="0">
            <a:off x="589563" y="1383752"/>
            <a:ext cx="16873049" cy="4803775"/>
          </a:xfrm>
          <a:prstGeom prst="rect">
            <a:avLst/>
          </a:prstGeom>
        </p:spPr>
        <p:txBody>
          <a:bodyPr anchor="t" rtlCol="false" tIns="0" lIns="0" bIns="0" rIns="0">
            <a:spAutoFit/>
          </a:bodyPr>
          <a:lstStyle/>
          <a:p>
            <a:pPr algn="l">
              <a:lnSpc>
                <a:spcPts val="3499"/>
              </a:lnSpc>
            </a:pPr>
            <a:r>
              <a:rPr lang="en-US" sz="2499" b="true">
                <a:solidFill>
                  <a:srgbClr val="FFFFFF"/>
                </a:solidFill>
                <a:latin typeface="Inter Bold"/>
                <a:ea typeface="Inter Bold"/>
                <a:cs typeface="Inter Bold"/>
                <a:sym typeface="Inter Bold"/>
              </a:rPr>
              <a:t>Message Queuing                                                                                                                                                </a:t>
            </a:r>
          </a:p>
          <a:p>
            <a:pPr algn="l">
              <a:lnSpc>
                <a:spcPts val="3499"/>
              </a:lnSpc>
            </a:pPr>
            <a:r>
              <a:rPr lang="en-US" sz="2499">
                <a:solidFill>
                  <a:srgbClr val="FFFFFF"/>
                </a:solidFill>
                <a:latin typeface="Inter"/>
                <a:ea typeface="Inter"/>
                <a:cs typeface="Inter"/>
                <a:sym typeface="Inter"/>
              </a:rPr>
              <a:t>Stores messages safely in a queue until the consumer is ready to process them.                </a:t>
            </a:r>
          </a:p>
          <a:p>
            <a:pPr algn="l">
              <a:lnSpc>
                <a:spcPts val="3499"/>
              </a:lnSpc>
            </a:pPr>
            <a:r>
              <a:rPr lang="en-US" sz="2499" b="true">
                <a:solidFill>
                  <a:srgbClr val="FFFFFF"/>
                </a:solidFill>
                <a:latin typeface="Inter Bold"/>
                <a:ea typeface="Inter Bold"/>
                <a:cs typeface="Inter Bold"/>
                <a:sym typeface="Inter Bold"/>
              </a:rPr>
              <a:t>Durable &amp; Reliable                                                                                                                                                 </a:t>
            </a:r>
          </a:p>
          <a:p>
            <a:pPr algn="l">
              <a:lnSpc>
                <a:spcPts val="3499"/>
              </a:lnSpc>
            </a:pPr>
            <a:r>
              <a:rPr lang="en-US" sz="2499">
                <a:solidFill>
                  <a:srgbClr val="FFFFFF"/>
                </a:solidFill>
                <a:latin typeface="Inter"/>
                <a:ea typeface="Inter"/>
                <a:cs typeface="Inter"/>
                <a:sym typeface="Inter"/>
              </a:rPr>
              <a:t>Messages are saved to disk, so even after a server restart, they aren't lost.                         </a:t>
            </a:r>
          </a:p>
          <a:p>
            <a:pPr algn="l">
              <a:lnSpc>
                <a:spcPts val="3499"/>
              </a:lnSpc>
            </a:pPr>
            <a:r>
              <a:rPr lang="en-US" sz="2499" b="true">
                <a:solidFill>
                  <a:srgbClr val="FFFFFF"/>
                </a:solidFill>
                <a:latin typeface="Inter Bold"/>
                <a:ea typeface="Inter Bold"/>
                <a:cs typeface="Inter Bold"/>
                <a:sym typeface="Inter Bold"/>
              </a:rPr>
              <a:t>Publisher/Consumer Model                                                                                                                              </a:t>
            </a:r>
          </a:p>
          <a:p>
            <a:pPr algn="l">
              <a:lnSpc>
                <a:spcPts val="3499"/>
              </a:lnSpc>
            </a:pPr>
            <a:r>
              <a:rPr lang="en-US" sz="2499">
                <a:solidFill>
                  <a:srgbClr val="FFFFFF"/>
                </a:solidFill>
                <a:latin typeface="Inter"/>
                <a:ea typeface="Inter"/>
                <a:cs typeface="Inter"/>
                <a:sym typeface="Inter"/>
              </a:rPr>
              <a:t>One side sends (publisher), the other side receives and processes (consumer).                   </a:t>
            </a:r>
          </a:p>
          <a:p>
            <a:pPr algn="l">
              <a:lnSpc>
                <a:spcPts val="3499"/>
              </a:lnSpc>
            </a:pPr>
            <a:r>
              <a:rPr lang="en-US" sz="2499" b="true">
                <a:solidFill>
                  <a:srgbClr val="FFFFFF"/>
                </a:solidFill>
                <a:latin typeface="Inter Bold"/>
                <a:ea typeface="Inter Bold"/>
                <a:cs typeface="Inter Bold"/>
                <a:sym typeface="Inter Bold"/>
              </a:rPr>
              <a:t>Multiple Queues                                                                                                                                                      </a:t>
            </a:r>
          </a:p>
          <a:p>
            <a:pPr algn="l">
              <a:lnSpc>
                <a:spcPts val="3499"/>
              </a:lnSpc>
            </a:pPr>
            <a:r>
              <a:rPr lang="en-US" sz="2499">
                <a:solidFill>
                  <a:srgbClr val="FFFFFF"/>
                </a:solidFill>
                <a:latin typeface="Inter"/>
                <a:ea typeface="Inter"/>
                <a:cs typeface="Inter"/>
                <a:sym typeface="Inter"/>
              </a:rPr>
              <a:t>Messages can be sent to different queues, each handled by different workers or services.</a:t>
            </a:r>
          </a:p>
          <a:p>
            <a:pPr algn="l">
              <a:lnSpc>
                <a:spcPts val="3499"/>
              </a:lnSpc>
            </a:pPr>
            <a:r>
              <a:rPr lang="en-US" sz="2499" b="true">
                <a:solidFill>
                  <a:srgbClr val="FFFFFF"/>
                </a:solidFill>
                <a:latin typeface="Inter Bold"/>
                <a:ea typeface="Inter Bold"/>
                <a:cs typeface="Inter Bold"/>
                <a:sym typeface="Inter Bold"/>
              </a:rPr>
              <a:t>Language Support                                                                                                                                                  </a:t>
            </a:r>
          </a:p>
          <a:p>
            <a:pPr algn="l">
              <a:lnSpc>
                <a:spcPts val="3499"/>
              </a:lnSpc>
            </a:pPr>
            <a:r>
              <a:rPr lang="en-US" sz="2499">
                <a:solidFill>
                  <a:srgbClr val="FFFFFF"/>
                </a:solidFill>
                <a:latin typeface="Inter"/>
                <a:ea typeface="Inter"/>
                <a:cs typeface="Inter"/>
                <a:sym typeface="Inter"/>
              </a:rPr>
              <a:t>Works well with many programming languages like JavaScript, Python, Go, Java, etc.          </a:t>
            </a:r>
          </a:p>
          <a:p>
            <a:pPr algn="l">
              <a:lnSpc>
                <a:spcPts val="3499"/>
              </a:lnSpc>
            </a:pPr>
          </a:p>
        </p:txBody>
      </p:sp>
      <p:sp>
        <p:nvSpPr>
          <p:cNvPr name="TextBox 4" id="4"/>
          <p:cNvSpPr txBox="true"/>
          <p:nvPr/>
        </p:nvSpPr>
        <p:spPr>
          <a:xfrm rot="0">
            <a:off x="462335" y="6111327"/>
            <a:ext cx="12271534" cy="646429"/>
          </a:xfrm>
          <a:prstGeom prst="rect">
            <a:avLst/>
          </a:prstGeom>
        </p:spPr>
        <p:txBody>
          <a:bodyPr anchor="t" rtlCol="false" tIns="0" lIns="0" bIns="0" rIns="0">
            <a:spAutoFit/>
          </a:bodyPr>
          <a:lstStyle/>
          <a:p>
            <a:pPr algn="ctr">
              <a:lnSpc>
                <a:spcPts val="5320"/>
              </a:lnSpc>
            </a:pPr>
            <a:r>
              <a:rPr lang="en-US" sz="3800" b="true">
                <a:solidFill>
                  <a:srgbClr val="FFFFFF"/>
                </a:solidFill>
                <a:latin typeface="Canva Sans Bold"/>
                <a:ea typeface="Canva Sans Bold"/>
                <a:cs typeface="Canva Sans Bold"/>
                <a:sym typeface="Canva Sans Bold"/>
              </a:rPr>
              <a:t> How Queues Work in RabbitMQ (Behind the Scenes)</a:t>
            </a:r>
          </a:p>
        </p:txBody>
      </p:sp>
      <p:sp>
        <p:nvSpPr>
          <p:cNvPr name="TextBox 5" id="5"/>
          <p:cNvSpPr txBox="true"/>
          <p:nvPr/>
        </p:nvSpPr>
        <p:spPr>
          <a:xfrm rot="0">
            <a:off x="589563" y="6700606"/>
            <a:ext cx="14304428" cy="3060699"/>
          </a:xfrm>
          <a:prstGeom prst="rect">
            <a:avLst/>
          </a:prstGeom>
        </p:spPr>
        <p:txBody>
          <a:bodyPr anchor="t" rtlCol="false" tIns="0" lIns="0" bIns="0" rIns="0">
            <a:spAutoFit/>
          </a:bodyPr>
          <a:lstStyle/>
          <a:p>
            <a:pPr algn="just">
              <a:lnSpc>
                <a:spcPts val="3500"/>
              </a:lnSpc>
            </a:pPr>
          </a:p>
          <a:p>
            <a:pPr algn="l">
              <a:lnSpc>
                <a:spcPts val="3500"/>
              </a:lnSpc>
            </a:pPr>
            <a:r>
              <a:rPr lang="en-US" sz="2500">
                <a:solidFill>
                  <a:srgbClr val="FFFFFF"/>
                </a:solidFill>
                <a:latin typeface="Inter"/>
                <a:ea typeface="Inter"/>
                <a:cs typeface="Inter"/>
                <a:sym typeface="Inter"/>
              </a:rPr>
              <a:t>It is a server that runs either on your local machine or in the cloud. It listens for messages from</a:t>
            </a:r>
          </a:p>
          <a:p>
            <a:pPr algn="l">
              <a:lnSpc>
                <a:spcPts val="3500"/>
              </a:lnSpc>
            </a:pPr>
            <a:r>
              <a:rPr lang="en-US" sz="2500">
                <a:solidFill>
                  <a:srgbClr val="FFFFFF"/>
                </a:solidFill>
                <a:latin typeface="Inter"/>
                <a:ea typeface="Inter"/>
                <a:cs typeface="Inter"/>
                <a:sym typeface="Inter"/>
              </a:rPr>
              <a:t>producers, like your backend application, and stores those messages in a queue. When a         </a:t>
            </a:r>
          </a:p>
          <a:p>
            <a:pPr algn="l">
              <a:lnSpc>
                <a:spcPts val="3500"/>
              </a:lnSpc>
            </a:pPr>
            <a:r>
              <a:rPr lang="en-US" sz="2500">
                <a:solidFill>
                  <a:srgbClr val="FFFFFF"/>
                </a:solidFill>
                <a:latin typeface="Inter"/>
                <a:ea typeface="Inter"/>
                <a:cs typeface="Inter"/>
                <a:sym typeface="Inter"/>
              </a:rPr>
              <a:t>consumer  is ready, RabbitMQ delivers the message to it. The consumer then processes the        task   like sending an email and sends back an acknowledgment. If the consumer crashes or   doesn’t respond, RabbitMQ either retries delivering the message or stores it safely for later,     ensuring no message is lost.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14072030" y="451061"/>
            <a:ext cx="3599822" cy="1599275"/>
          </a:xfrm>
          <a:custGeom>
            <a:avLst/>
            <a:gdLst/>
            <a:ahLst/>
            <a:cxnLst/>
            <a:rect r="r" b="b" t="t" l="l"/>
            <a:pathLst>
              <a:path h="1599275" w="3599822">
                <a:moveTo>
                  <a:pt x="0" y="0"/>
                </a:moveTo>
                <a:lnTo>
                  <a:pt x="3599822" y="0"/>
                </a:lnTo>
                <a:lnTo>
                  <a:pt x="3599822" y="1599275"/>
                </a:lnTo>
                <a:lnTo>
                  <a:pt x="0" y="1599275"/>
                </a:lnTo>
                <a:lnTo>
                  <a:pt x="0" y="0"/>
                </a:lnTo>
                <a:close/>
              </a:path>
            </a:pathLst>
          </a:custGeom>
          <a:blipFill>
            <a:blip r:embed="rId2"/>
            <a:stretch>
              <a:fillRect l="0" t="0" r="0" b="0"/>
            </a:stretch>
          </a:blipFill>
        </p:spPr>
      </p:sp>
      <p:sp>
        <p:nvSpPr>
          <p:cNvPr name="Freeform 3" id="3"/>
          <p:cNvSpPr/>
          <p:nvPr/>
        </p:nvSpPr>
        <p:spPr>
          <a:xfrm flipH="false" flipV="false" rot="0">
            <a:off x="547764" y="5143500"/>
            <a:ext cx="7694306" cy="4186083"/>
          </a:xfrm>
          <a:custGeom>
            <a:avLst/>
            <a:gdLst/>
            <a:ahLst/>
            <a:cxnLst/>
            <a:rect r="r" b="b" t="t" l="l"/>
            <a:pathLst>
              <a:path h="4186083" w="7694306">
                <a:moveTo>
                  <a:pt x="0" y="0"/>
                </a:moveTo>
                <a:lnTo>
                  <a:pt x="7694306" y="0"/>
                </a:lnTo>
                <a:lnTo>
                  <a:pt x="7694306" y="4186083"/>
                </a:lnTo>
                <a:lnTo>
                  <a:pt x="0" y="4186083"/>
                </a:lnTo>
                <a:lnTo>
                  <a:pt x="0" y="0"/>
                </a:lnTo>
                <a:close/>
              </a:path>
            </a:pathLst>
          </a:custGeom>
          <a:blipFill>
            <a:blip r:embed="rId3"/>
            <a:stretch>
              <a:fillRect l="0" t="0" r="0" b="0"/>
            </a:stretch>
          </a:blipFill>
        </p:spPr>
      </p:sp>
      <p:sp>
        <p:nvSpPr>
          <p:cNvPr name="TextBox 4" id="4"/>
          <p:cNvSpPr txBox="true"/>
          <p:nvPr/>
        </p:nvSpPr>
        <p:spPr>
          <a:xfrm rot="0">
            <a:off x="547764" y="2510136"/>
            <a:ext cx="16441103" cy="1810385"/>
          </a:xfrm>
          <a:prstGeom prst="rect">
            <a:avLst/>
          </a:prstGeom>
        </p:spPr>
        <p:txBody>
          <a:bodyPr anchor="t" rtlCol="false" tIns="0" lIns="0" bIns="0" rIns="0">
            <a:spAutoFit/>
          </a:bodyPr>
          <a:lstStyle/>
          <a:p>
            <a:pPr algn="l">
              <a:lnSpc>
                <a:spcPts val="3640"/>
              </a:lnSpc>
            </a:pPr>
            <a:r>
              <a:rPr lang="en-US" sz="2600">
                <a:solidFill>
                  <a:srgbClr val="FFFFFF"/>
                </a:solidFill>
                <a:latin typeface="Inter"/>
                <a:ea typeface="Inter"/>
                <a:cs typeface="Inter"/>
                <a:sym typeface="Inter"/>
              </a:rPr>
              <a:t>NGINX is a high performance web server that also functions as a reverse proxy, load balancer, and HTTP cache. It’s designed to handle thousands of simultaneous connections with minimal resource usage. When users send requests to your website, NGINX efficiently routes them to the right backend service, making your application faster  and more scalable</a:t>
            </a:r>
            <a:r>
              <a:rPr lang="en-US" sz="2600" b="true">
                <a:solidFill>
                  <a:srgbClr val="FFFFFF"/>
                </a:solidFill>
                <a:latin typeface="Inter Bold"/>
                <a:ea typeface="Inter Bold"/>
                <a:cs typeface="Inter Bold"/>
                <a:sym typeface="Inter Bold"/>
              </a:rPr>
              <a:t>.</a:t>
            </a:r>
          </a:p>
        </p:txBody>
      </p:sp>
      <p:sp>
        <p:nvSpPr>
          <p:cNvPr name="TextBox 5" id="5"/>
          <p:cNvSpPr txBox="true"/>
          <p:nvPr/>
        </p:nvSpPr>
        <p:spPr>
          <a:xfrm rot="0">
            <a:off x="9334321" y="5086350"/>
            <a:ext cx="7924979" cy="4563110"/>
          </a:xfrm>
          <a:prstGeom prst="rect">
            <a:avLst/>
          </a:prstGeom>
        </p:spPr>
        <p:txBody>
          <a:bodyPr anchor="t" rtlCol="false" tIns="0" lIns="0" bIns="0" rIns="0">
            <a:spAutoFit/>
          </a:bodyPr>
          <a:lstStyle/>
          <a:p>
            <a:pPr algn="ctr">
              <a:lnSpc>
                <a:spcPts val="3639"/>
              </a:lnSpc>
            </a:pPr>
            <a:r>
              <a:rPr lang="en-US" sz="2599">
                <a:solidFill>
                  <a:srgbClr val="FFFFFF"/>
                </a:solidFill>
                <a:latin typeface="Inter"/>
                <a:ea typeface="Inter"/>
                <a:cs typeface="Inter"/>
                <a:sym typeface="Inter"/>
              </a:rPr>
              <a:t>Besides being fast, NGINX also helps keep your app safe. It manages secure connections (HTTPS), hides your backend servers, and filters incoming requests to block bad ones. It can also share traffic between servers, send files quickly, and store copies of responses to reduce extra work. That’s why many of the world’s top websites use NGINX  it’s fast, smart, and doesn’t use much memory.</a:t>
            </a:r>
          </a:p>
          <a:p>
            <a:pPr algn="ctr">
              <a:lnSpc>
                <a:spcPts val="3639"/>
              </a:lnSpc>
            </a:pPr>
          </a:p>
        </p:txBody>
      </p:sp>
      <p:sp>
        <p:nvSpPr>
          <p:cNvPr name="TextBox 6" id="6"/>
          <p:cNvSpPr txBox="true"/>
          <p:nvPr/>
        </p:nvSpPr>
        <p:spPr>
          <a:xfrm rot="0">
            <a:off x="548565" y="167678"/>
            <a:ext cx="3457908" cy="1493444"/>
          </a:xfrm>
          <a:prstGeom prst="rect">
            <a:avLst/>
          </a:prstGeom>
        </p:spPr>
        <p:txBody>
          <a:bodyPr anchor="t" rtlCol="false" tIns="0" lIns="0" bIns="0" rIns="0">
            <a:spAutoFit/>
          </a:bodyPr>
          <a:lstStyle/>
          <a:p>
            <a:pPr algn="l">
              <a:lnSpc>
                <a:spcPts val="11635"/>
              </a:lnSpc>
            </a:pPr>
            <a:r>
              <a:rPr lang="en-US" sz="8311" b="true">
                <a:solidFill>
                  <a:srgbClr val="FFFFFF"/>
                </a:solidFill>
                <a:latin typeface="Poppins Bold"/>
                <a:ea typeface="Poppins Bold"/>
                <a:cs typeface="Poppins Bold"/>
                <a:sym typeface="Poppins Bold"/>
              </a:rPr>
              <a:t>NGINX</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48" t="0" r="-448" b="0"/>
            </a:stretch>
          </a:blipFill>
        </p:spPr>
      </p:sp>
      <p:sp>
        <p:nvSpPr>
          <p:cNvPr name="AutoShape 3" id="3"/>
          <p:cNvSpPr/>
          <p:nvPr/>
        </p:nvSpPr>
        <p:spPr>
          <a:xfrm rot="0">
            <a:off x="8049560" y="9116683"/>
            <a:ext cx="2343436" cy="0"/>
          </a:xfrm>
          <a:prstGeom prst="line">
            <a:avLst/>
          </a:prstGeom>
          <a:ln cap="rnd" w="66675">
            <a:solidFill>
              <a:srgbClr val="FFFFFF"/>
            </a:solidFill>
            <a:prstDash val="sysDot"/>
            <a:headEnd type="none" len="sm" w="sm"/>
            <a:tailEnd type="none" len="sm" w="sm"/>
          </a:ln>
        </p:spPr>
      </p:sp>
      <p:sp>
        <p:nvSpPr>
          <p:cNvPr name="TextBox 4" id="4"/>
          <p:cNvSpPr txBox="true"/>
          <p:nvPr/>
        </p:nvSpPr>
        <p:spPr>
          <a:xfrm rot="0">
            <a:off x="2686783" y="4184650"/>
            <a:ext cx="12914433" cy="1717676"/>
          </a:xfrm>
          <a:prstGeom prst="rect">
            <a:avLst/>
          </a:prstGeom>
        </p:spPr>
        <p:txBody>
          <a:bodyPr anchor="t" rtlCol="false" tIns="0" lIns="0" bIns="0" rIns="0">
            <a:spAutoFit/>
          </a:bodyPr>
          <a:lstStyle/>
          <a:p>
            <a:pPr algn="ctr">
              <a:lnSpc>
                <a:spcPts val="13999"/>
              </a:lnSpc>
            </a:pPr>
            <a:r>
              <a:rPr lang="en-US" sz="9999" spc="949">
                <a:solidFill>
                  <a:srgbClr val="FFFFFF"/>
                </a:solidFill>
                <a:latin typeface="Archivo Black"/>
                <a:ea typeface="Archivo Black"/>
                <a:cs typeface="Archivo Black"/>
                <a:sym typeface="Archivo Black"/>
              </a:rPr>
              <a:t>DEMOS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0005"/>
        </a:solidFill>
      </p:bgPr>
    </p:bg>
    <p:spTree>
      <p:nvGrpSpPr>
        <p:cNvPr id="1" name=""/>
        <p:cNvGrpSpPr/>
        <p:nvPr/>
      </p:nvGrpSpPr>
      <p:grpSpPr>
        <a:xfrm>
          <a:off x="0" y="0"/>
          <a:ext cx="0" cy="0"/>
          <a:chOff x="0" y="0"/>
          <a:chExt cx="0" cy="0"/>
        </a:xfrm>
      </p:grpSpPr>
      <p:sp>
        <p:nvSpPr>
          <p:cNvPr name="Freeform 2" id="2"/>
          <p:cNvSpPr/>
          <p:nvPr/>
        </p:nvSpPr>
        <p:spPr>
          <a:xfrm flipH="false" flipV="false" rot="0">
            <a:off x="5717762" y="5750892"/>
            <a:ext cx="6852476" cy="3867006"/>
          </a:xfrm>
          <a:custGeom>
            <a:avLst/>
            <a:gdLst/>
            <a:ahLst/>
            <a:cxnLst/>
            <a:rect r="r" b="b" t="t" l="l"/>
            <a:pathLst>
              <a:path h="3867006" w="6852476">
                <a:moveTo>
                  <a:pt x="0" y="0"/>
                </a:moveTo>
                <a:lnTo>
                  <a:pt x="6852476" y="0"/>
                </a:lnTo>
                <a:lnTo>
                  <a:pt x="6852476" y="3867006"/>
                </a:lnTo>
                <a:lnTo>
                  <a:pt x="0" y="3867006"/>
                </a:lnTo>
                <a:lnTo>
                  <a:pt x="0" y="0"/>
                </a:lnTo>
                <a:close/>
              </a:path>
            </a:pathLst>
          </a:custGeom>
          <a:blipFill>
            <a:blip r:embed="rId2"/>
            <a:stretch>
              <a:fillRect l="0" t="0" r="0" b="0"/>
            </a:stretch>
          </a:blipFill>
        </p:spPr>
      </p:sp>
      <p:sp>
        <p:nvSpPr>
          <p:cNvPr name="TextBox 3" id="3"/>
          <p:cNvSpPr txBox="true"/>
          <p:nvPr/>
        </p:nvSpPr>
        <p:spPr>
          <a:xfrm rot="0">
            <a:off x="545706" y="2242017"/>
            <a:ext cx="16713594" cy="2901483"/>
          </a:xfrm>
          <a:prstGeom prst="rect">
            <a:avLst/>
          </a:prstGeom>
        </p:spPr>
        <p:txBody>
          <a:bodyPr anchor="t" rtlCol="false" tIns="0" lIns="0" bIns="0" rIns="0">
            <a:spAutoFit/>
          </a:bodyPr>
          <a:lstStyle/>
          <a:p>
            <a:pPr algn="l">
              <a:lnSpc>
                <a:spcPts val="3875"/>
              </a:lnSpc>
              <a:spcBef>
                <a:spcPct val="0"/>
              </a:spcBef>
            </a:pPr>
            <a:r>
              <a:rPr lang="en-US" sz="2768">
                <a:solidFill>
                  <a:srgbClr val="FFFFFF"/>
                </a:solidFill>
                <a:latin typeface="Public Sans"/>
                <a:ea typeface="Public Sans"/>
                <a:cs typeface="Public Sans"/>
                <a:sym typeface="Public Sans"/>
              </a:rPr>
              <a:t>Both git merge and rebase are used to integrate changes from one branch into another but they do it differently. </a:t>
            </a:r>
          </a:p>
          <a:p>
            <a:pPr algn="l">
              <a:lnSpc>
                <a:spcPts val="3875"/>
              </a:lnSpc>
              <a:spcBef>
                <a:spcPct val="0"/>
              </a:spcBef>
            </a:pPr>
          </a:p>
          <a:p>
            <a:pPr algn="l">
              <a:lnSpc>
                <a:spcPts val="3875"/>
              </a:lnSpc>
              <a:spcBef>
                <a:spcPct val="0"/>
              </a:spcBef>
            </a:pPr>
            <a:r>
              <a:rPr lang="en-US" sz="2768">
                <a:solidFill>
                  <a:srgbClr val="FFFFFF"/>
                </a:solidFill>
                <a:latin typeface="Public Sans"/>
                <a:ea typeface="Public Sans"/>
                <a:cs typeface="Public Sans"/>
                <a:sym typeface="Public Sans"/>
              </a:rPr>
              <a:t>Consider you have a feature branch in which you are working, and the main branch gets updated with new commits. Suppose you want to incorporate the new changes into your feature branch, you will either use git merge or git rebase</a:t>
            </a:r>
          </a:p>
        </p:txBody>
      </p:sp>
      <p:sp>
        <p:nvSpPr>
          <p:cNvPr name="TextBox 4" id="4"/>
          <p:cNvSpPr txBox="true"/>
          <p:nvPr/>
        </p:nvSpPr>
        <p:spPr>
          <a:xfrm rot="0">
            <a:off x="548565" y="167678"/>
            <a:ext cx="11391792" cy="1493444"/>
          </a:xfrm>
          <a:prstGeom prst="rect">
            <a:avLst/>
          </a:prstGeom>
        </p:spPr>
        <p:txBody>
          <a:bodyPr anchor="t" rtlCol="false" tIns="0" lIns="0" bIns="0" rIns="0">
            <a:spAutoFit/>
          </a:bodyPr>
          <a:lstStyle/>
          <a:p>
            <a:pPr algn="l">
              <a:lnSpc>
                <a:spcPts val="11635"/>
              </a:lnSpc>
            </a:pPr>
            <a:r>
              <a:rPr lang="en-US" sz="8311" b="true">
                <a:solidFill>
                  <a:srgbClr val="FFFFFF"/>
                </a:solidFill>
                <a:latin typeface="Poppins Bold"/>
                <a:ea typeface="Poppins Bold"/>
                <a:cs typeface="Poppins Bold"/>
                <a:sym typeface="Poppins Bold"/>
              </a:rPr>
              <a:t>Git Merge v/s Rebase</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7060882" y="686874"/>
            <a:ext cx="4166235" cy="9258300"/>
          </a:xfrm>
          <a:prstGeom prst="rect">
            <a:avLst/>
          </a:prstGeom>
        </p:spPr>
      </p:pic>
      <p:sp>
        <p:nvSpPr>
          <p:cNvPr name="TextBox 3" id="3"/>
          <p:cNvSpPr txBox="true"/>
          <p:nvPr/>
        </p:nvSpPr>
        <p:spPr>
          <a:xfrm rot="0">
            <a:off x="320361" y="231505"/>
            <a:ext cx="3104313" cy="455369"/>
          </a:xfrm>
          <a:prstGeom prst="rect">
            <a:avLst/>
          </a:prstGeom>
        </p:spPr>
        <p:txBody>
          <a:bodyPr anchor="t" rtlCol="false" tIns="0" lIns="0" bIns="0" rIns="0">
            <a:spAutoFit/>
          </a:bodyPr>
          <a:lstStyle/>
          <a:p>
            <a:pPr algn="ctr">
              <a:lnSpc>
                <a:spcPts val="3663"/>
              </a:lnSpc>
              <a:spcBef>
                <a:spcPct val="0"/>
              </a:spcBef>
            </a:pPr>
            <a:r>
              <a:rPr lang="en-US" sz="2616" spc="523">
                <a:solidFill>
                  <a:srgbClr val="FFFFFF"/>
                </a:solidFill>
                <a:latin typeface="Public Sans"/>
                <a:ea typeface="Public Sans"/>
                <a:cs typeface="Public Sans"/>
                <a:sym typeface="Public Sans"/>
              </a:rPr>
              <a:t>NOTICEBOARD</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7221283" y="1028700"/>
            <a:ext cx="3845434" cy="8229600"/>
          </a:xfrm>
          <a:prstGeom prst="rect">
            <a:avLst/>
          </a:prstGeom>
        </p:spPr>
      </p:pic>
      <p:sp>
        <p:nvSpPr>
          <p:cNvPr name="TextBox 3" id="3"/>
          <p:cNvSpPr txBox="true"/>
          <p:nvPr/>
        </p:nvSpPr>
        <p:spPr>
          <a:xfrm rot="0">
            <a:off x="1302822" y="471805"/>
            <a:ext cx="3568303" cy="695961"/>
          </a:xfrm>
          <a:prstGeom prst="rect">
            <a:avLst/>
          </a:prstGeom>
        </p:spPr>
        <p:txBody>
          <a:bodyPr anchor="t" rtlCol="false" tIns="0" lIns="0" bIns="0" rIns="0">
            <a:spAutoFit/>
          </a:bodyPr>
          <a:lstStyle/>
          <a:p>
            <a:pPr algn="ctr">
              <a:lnSpc>
                <a:spcPts val="5739"/>
              </a:lnSpc>
            </a:pPr>
            <a:r>
              <a:rPr lang="en-US" sz="4099" b="true">
                <a:solidFill>
                  <a:srgbClr val="FFFFFF"/>
                </a:solidFill>
                <a:latin typeface="Canva Sans Bold"/>
                <a:ea typeface="Canva Sans Bold"/>
                <a:cs typeface="Canva Sans Bold"/>
                <a:sym typeface="Canva Sans Bold"/>
              </a:rPr>
              <a:t>Location Page</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6947098" y="1253800"/>
            <a:ext cx="5069105" cy="8229600"/>
          </a:xfrm>
          <a:prstGeom prst="rect">
            <a:avLst/>
          </a:prstGeom>
        </p:spPr>
      </p:pic>
      <p:sp>
        <p:nvSpPr>
          <p:cNvPr name="TextBox 3" id="3"/>
          <p:cNvSpPr txBox="true"/>
          <p:nvPr/>
        </p:nvSpPr>
        <p:spPr>
          <a:xfrm rot="0">
            <a:off x="-511387" y="336964"/>
            <a:ext cx="7255895" cy="691736"/>
          </a:xfrm>
          <a:prstGeom prst="rect">
            <a:avLst/>
          </a:prstGeom>
        </p:spPr>
        <p:txBody>
          <a:bodyPr anchor="t" rtlCol="false" tIns="0" lIns="0" bIns="0" rIns="0">
            <a:spAutoFit/>
          </a:bodyPr>
          <a:lstStyle/>
          <a:p>
            <a:pPr algn="ctr">
              <a:lnSpc>
                <a:spcPts val="5736"/>
              </a:lnSpc>
              <a:spcBef>
                <a:spcPct val="0"/>
              </a:spcBef>
            </a:pPr>
            <a:r>
              <a:rPr lang="en-US" b="true" sz="4097">
                <a:solidFill>
                  <a:srgbClr val="FFFFFF"/>
                </a:solidFill>
                <a:latin typeface="Canva Sans Bold"/>
                <a:ea typeface="Canva Sans Bold"/>
                <a:cs typeface="Canva Sans Bold"/>
                <a:sym typeface="Canva Sans Bold"/>
              </a:rPr>
              <a:t>PROFILE SECTION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181" t="0" r="181" b="0"/>
          <a:stretch>
            <a:fillRect/>
          </a:stretch>
        </p:blipFill>
        <p:spPr>
          <a:xfrm flipH="false" flipV="false" rot="0">
            <a:off x="6922008" y="1028700"/>
            <a:ext cx="4443984" cy="8229600"/>
          </a:xfrm>
          <a:prstGeom prst="rect">
            <a:avLst/>
          </a:prstGeom>
        </p:spPr>
      </p:pic>
      <p:sp>
        <p:nvSpPr>
          <p:cNvPr name="TextBox 3" id="3"/>
          <p:cNvSpPr txBox="true"/>
          <p:nvPr/>
        </p:nvSpPr>
        <p:spPr>
          <a:xfrm rot="0">
            <a:off x="-511387" y="336964"/>
            <a:ext cx="7255895" cy="691736"/>
          </a:xfrm>
          <a:prstGeom prst="rect">
            <a:avLst/>
          </a:prstGeom>
        </p:spPr>
        <p:txBody>
          <a:bodyPr anchor="t" rtlCol="false" tIns="0" lIns="0" bIns="0" rIns="0">
            <a:spAutoFit/>
          </a:bodyPr>
          <a:lstStyle/>
          <a:p>
            <a:pPr algn="ctr">
              <a:lnSpc>
                <a:spcPts val="5736"/>
              </a:lnSpc>
              <a:spcBef>
                <a:spcPct val="0"/>
              </a:spcBef>
            </a:pPr>
            <a:r>
              <a:rPr lang="en-US" b="true" sz="4097">
                <a:solidFill>
                  <a:srgbClr val="FFFFFF"/>
                </a:solidFill>
                <a:latin typeface="Canva Sans Bold"/>
                <a:ea typeface="Canva Sans Bold"/>
                <a:cs typeface="Canva Sans Bold"/>
                <a:sym typeface="Canva Sans Bold"/>
              </a:rPr>
              <a:t>HOMEPAGE</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6090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3230868" cy="10287000"/>
          </a:xfrm>
          <a:custGeom>
            <a:avLst/>
            <a:gdLst/>
            <a:ahLst/>
            <a:cxnLst/>
            <a:rect r="r" b="b" t="t" l="l"/>
            <a:pathLst>
              <a:path h="10287000" w="13230868">
                <a:moveTo>
                  <a:pt x="0" y="0"/>
                </a:moveTo>
                <a:lnTo>
                  <a:pt x="13230868" y="0"/>
                </a:lnTo>
                <a:lnTo>
                  <a:pt x="13230868"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695943" y="3682862"/>
            <a:ext cx="12896114" cy="1941830"/>
          </a:xfrm>
          <a:prstGeom prst="rect">
            <a:avLst/>
          </a:prstGeom>
        </p:spPr>
        <p:txBody>
          <a:bodyPr anchor="t" rtlCol="false" tIns="0" lIns="0" bIns="0" rIns="0">
            <a:spAutoFit/>
          </a:bodyPr>
          <a:lstStyle/>
          <a:p>
            <a:pPr algn="ctr">
              <a:lnSpc>
                <a:spcPts val="15820"/>
              </a:lnSpc>
            </a:pPr>
            <a:r>
              <a:rPr lang="en-US" sz="11300" spc="406">
                <a:solidFill>
                  <a:srgbClr val="FFFFFF"/>
                </a:solidFill>
                <a:latin typeface="Archivo Black"/>
                <a:ea typeface="Archivo Black"/>
                <a:cs typeface="Archivo Black"/>
                <a:sym typeface="Archivo Black"/>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0005"/>
        </a:solidFill>
      </p:bgPr>
    </p:bg>
    <p:spTree>
      <p:nvGrpSpPr>
        <p:cNvPr id="1" name=""/>
        <p:cNvGrpSpPr/>
        <p:nvPr/>
      </p:nvGrpSpPr>
      <p:grpSpPr>
        <a:xfrm>
          <a:off x="0" y="0"/>
          <a:ext cx="0" cy="0"/>
          <a:chOff x="0" y="0"/>
          <a:chExt cx="0" cy="0"/>
        </a:xfrm>
      </p:grpSpPr>
      <p:sp>
        <p:nvSpPr>
          <p:cNvPr name="TextBox 2" id="2"/>
          <p:cNvSpPr txBox="true"/>
          <p:nvPr/>
        </p:nvSpPr>
        <p:spPr>
          <a:xfrm rot="0">
            <a:off x="560031" y="2261547"/>
            <a:ext cx="17167937" cy="5872975"/>
          </a:xfrm>
          <a:prstGeom prst="rect">
            <a:avLst/>
          </a:prstGeom>
        </p:spPr>
        <p:txBody>
          <a:bodyPr anchor="t" rtlCol="false" tIns="0" lIns="0" bIns="0" rIns="0">
            <a:spAutoFit/>
          </a:bodyPr>
          <a:lstStyle/>
          <a:p>
            <a:pPr algn="l">
              <a:lnSpc>
                <a:spcPts val="3130"/>
              </a:lnSpc>
              <a:spcBef>
                <a:spcPct val="0"/>
              </a:spcBef>
            </a:pPr>
            <a:r>
              <a:rPr lang="en-US" sz="2769">
                <a:solidFill>
                  <a:srgbClr val="FFFFFF"/>
                </a:solidFill>
                <a:latin typeface="Public Sans"/>
                <a:ea typeface="Public Sans"/>
                <a:cs typeface="Public Sans"/>
                <a:sym typeface="Public Sans"/>
              </a:rPr>
              <a:t>If you use git merge to incorporate the changes into your feature branch, it creates a new merge commit, which ties the histories/commits of both the branches.</a:t>
            </a:r>
          </a:p>
          <a:p>
            <a:pPr algn="l">
              <a:lnSpc>
                <a:spcPts val="3130"/>
              </a:lnSpc>
              <a:spcBef>
                <a:spcPct val="0"/>
              </a:spcBef>
            </a:pPr>
          </a:p>
          <a:p>
            <a:pPr algn="l">
              <a:lnSpc>
                <a:spcPts val="3130"/>
              </a:lnSpc>
              <a:spcBef>
                <a:spcPct val="0"/>
              </a:spcBef>
            </a:pPr>
            <a:r>
              <a:rPr lang="en-US" sz="2769">
                <a:solidFill>
                  <a:srgbClr val="FFFFFF"/>
                </a:solidFill>
                <a:latin typeface="Public Sans"/>
                <a:ea typeface="Public Sans"/>
                <a:cs typeface="Public Sans"/>
                <a:sym typeface="Public Sans"/>
              </a:rPr>
              <a:t>Merging is a ‘non-destructive’ option as the existing branches are not altered in any way as opposed to git rebase.</a:t>
            </a:r>
          </a:p>
          <a:p>
            <a:pPr algn="l">
              <a:lnSpc>
                <a:spcPts val="3130"/>
              </a:lnSpc>
              <a:spcBef>
                <a:spcPct val="0"/>
              </a:spcBef>
            </a:pPr>
          </a:p>
          <a:p>
            <a:pPr algn="l">
              <a:lnSpc>
                <a:spcPts val="3130"/>
              </a:lnSpc>
              <a:spcBef>
                <a:spcPct val="0"/>
              </a:spcBef>
            </a:pPr>
            <a:r>
              <a:rPr lang="en-US" sz="2769">
                <a:solidFill>
                  <a:srgbClr val="FFFFFF"/>
                </a:solidFill>
                <a:latin typeface="Public Sans"/>
                <a:ea typeface="Public Sans"/>
                <a:cs typeface="Public Sans"/>
                <a:sym typeface="Public Sans"/>
              </a:rPr>
              <a:t>Merging creates a non linear history for your branch as the merge commit points to two parent commits.</a:t>
            </a:r>
          </a:p>
          <a:p>
            <a:pPr algn="l">
              <a:lnSpc>
                <a:spcPts val="3130"/>
              </a:lnSpc>
              <a:spcBef>
                <a:spcPct val="0"/>
              </a:spcBef>
            </a:pPr>
          </a:p>
          <a:p>
            <a:pPr algn="l">
              <a:lnSpc>
                <a:spcPts val="3130"/>
              </a:lnSpc>
              <a:spcBef>
                <a:spcPct val="0"/>
              </a:spcBef>
            </a:pPr>
            <a:r>
              <a:rPr lang="en-US" sz="2769">
                <a:solidFill>
                  <a:srgbClr val="FFFFFF"/>
                </a:solidFill>
                <a:latin typeface="Public Sans"/>
                <a:ea typeface="Public Sans"/>
                <a:cs typeface="Public Sans"/>
                <a:sym typeface="Public Sans"/>
              </a:rPr>
              <a:t>How to merge:</a:t>
            </a:r>
          </a:p>
          <a:p>
            <a:pPr algn="l">
              <a:lnSpc>
                <a:spcPts val="3130"/>
              </a:lnSpc>
              <a:spcBef>
                <a:spcPct val="0"/>
              </a:spcBef>
            </a:pPr>
          </a:p>
          <a:p>
            <a:pPr algn="l" marL="598042" indent="-299021" lvl="1">
              <a:lnSpc>
                <a:spcPts val="3130"/>
              </a:lnSpc>
              <a:buFont typeface="Arial"/>
              <a:buChar char="•"/>
            </a:pPr>
            <a:r>
              <a:rPr lang="en-US" sz="2769">
                <a:solidFill>
                  <a:srgbClr val="FFFFFF"/>
                </a:solidFill>
                <a:latin typeface="Public Sans"/>
                <a:ea typeface="Public Sans"/>
                <a:cs typeface="Public Sans"/>
                <a:sym typeface="Public Sans"/>
              </a:rPr>
              <a:t>git checkout feature </a:t>
            </a:r>
          </a:p>
          <a:p>
            <a:pPr algn="l" marL="598042" indent="-299021" lvl="1">
              <a:lnSpc>
                <a:spcPts val="3130"/>
              </a:lnSpc>
              <a:buFont typeface="Arial"/>
              <a:buChar char="•"/>
            </a:pPr>
            <a:r>
              <a:rPr lang="en-US" sz="2769">
                <a:solidFill>
                  <a:srgbClr val="FFFFFF"/>
                </a:solidFill>
                <a:latin typeface="Public Sans"/>
                <a:ea typeface="Public Sans"/>
                <a:cs typeface="Public Sans"/>
                <a:sym typeface="Public Sans"/>
              </a:rPr>
              <a:t>git merge main</a:t>
            </a:r>
          </a:p>
          <a:p>
            <a:pPr algn="l">
              <a:lnSpc>
                <a:spcPts val="3130"/>
              </a:lnSpc>
              <a:spcBef>
                <a:spcPct val="0"/>
              </a:spcBef>
            </a:pPr>
          </a:p>
          <a:p>
            <a:pPr algn="l">
              <a:lnSpc>
                <a:spcPts val="3130"/>
              </a:lnSpc>
              <a:spcBef>
                <a:spcPct val="0"/>
              </a:spcBef>
            </a:pPr>
          </a:p>
          <a:p>
            <a:pPr algn="l">
              <a:lnSpc>
                <a:spcPts val="3130"/>
              </a:lnSpc>
              <a:spcBef>
                <a:spcPct val="0"/>
              </a:spcBef>
            </a:pPr>
          </a:p>
        </p:txBody>
      </p:sp>
      <p:sp>
        <p:nvSpPr>
          <p:cNvPr name="Freeform 3" id="3"/>
          <p:cNvSpPr/>
          <p:nvPr/>
        </p:nvSpPr>
        <p:spPr>
          <a:xfrm flipH="false" flipV="false" rot="0">
            <a:off x="10931202" y="5924543"/>
            <a:ext cx="6648658" cy="3638908"/>
          </a:xfrm>
          <a:custGeom>
            <a:avLst/>
            <a:gdLst/>
            <a:ahLst/>
            <a:cxnLst/>
            <a:rect r="r" b="b" t="t" l="l"/>
            <a:pathLst>
              <a:path h="3638908" w="6648658">
                <a:moveTo>
                  <a:pt x="0" y="0"/>
                </a:moveTo>
                <a:lnTo>
                  <a:pt x="6648659" y="0"/>
                </a:lnTo>
                <a:lnTo>
                  <a:pt x="6648659" y="3638908"/>
                </a:lnTo>
                <a:lnTo>
                  <a:pt x="0" y="3638908"/>
                </a:lnTo>
                <a:lnTo>
                  <a:pt x="0" y="0"/>
                </a:lnTo>
                <a:close/>
              </a:path>
            </a:pathLst>
          </a:custGeom>
          <a:blipFill>
            <a:blip r:embed="rId2"/>
            <a:stretch>
              <a:fillRect l="0" t="0" r="0" b="0"/>
            </a:stretch>
          </a:blipFill>
        </p:spPr>
      </p:sp>
      <p:sp>
        <p:nvSpPr>
          <p:cNvPr name="TextBox 4" id="4"/>
          <p:cNvSpPr txBox="true"/>
          <p:nvPr/>
        </p:nvSpPr>
        <p:spPr>
          <a:xfrm rot="0">
            <a:off x="548565" y="167678"/>
            <a:ext cx="5205731" cy="1493444"/>
          </a:xfrm>
          <a:prstGeom prst="rect">
            <a:avLst/>
          </a:prstGeom>
        </p:spPr>
        <p:txBody>
          <a:bodyPr anchor="t" rtlCol="false" tIns="0" lIns="0" bIns="0" rIns="0">
            <a:spAutoFit/>
          </a:bodyPr>
          <a:lstStyle/>
          <a:p>
            <a:pPr algn="l">
              <a:lnSpc>
                <a:spcPts val="11635"/>
              </a:lnSpc>
            </a:pPr>
            <a:r>
              <a:rPr lang="en-US" sz="8311" b="true">
                <a:solidFill>
                  <a:srgbClr val="FFFFFF"/>
                </a:solidFill>
                <a:latin typeface="Poppins Bold"/>
                <a:ea typeface="Poppins Bold"/>
                <a:cs typeface="Poppins Bold"/>
                <a:sym typeface="Poppins Bold"/>
              </a:rPr>
              <a:t>Git Merge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0005"/>
        </a:solidFill>
      </p:bgPr>
    </p:bg>
    <p:spTree>
      <p:nvGrpSpPr>
        <p:cNvPr id="1" name=""/>
        <p:cNvGrpSpPr/>
        <p:nvPr/>
      </p:nvGrpSpPr>
      <p:grpSpPr>
        <a:xfrm>
          <a:off x="0" y="0"/>
          <a:ext cx="0" cy="0"/>
          <a:chOff x="0" y="0"/>
          <a:chExt cx="0" cy="0"/>
        </a:xfrm>
      </p:grpSpPr>
      <p:sp>
        <p:nvSpPr>
          <p:cNvPr name="TextBox 2" id="2"/>
          <p:cNvSpPr txBox="true"/>
          <p:nvPr/>
        </p:nvSpPr>
        <p:spPr>
          <a:xfrm rot="0">
            <a:off x="504825" y="2249740"/>
            <a:ext cx="17783175" cy="4815967"/>
          </a:xfrm>
          <a:prstGeom prst="rect">
            <a:avLst/>
          </a:prstGeom>
        </p:spPr>
        <p:txBody>
          <a:bodyPr anchor="t" rtlCol="false" tIns="0" lIns="0" bIns="0" rIns="0">
            <a:spAutoFit/>
          </a:bodyPr>
          <a:lstStyle/>
          <a:p>
            <a:pPr algn="l">
              <a:lnSpc>
                <a:spcPts val="3163"/>
              </a:lnSpc>
            </a:pPr>
            <a:r>
              <a:rPr lang="en-US" sz="2799">
                <a:solidFill>
                  <a:srgbClr val="FFFFFF"/>
                </a:solidFill>
                <a:latin typeface="Public Sans"/>
                <a:ea typeface="Public Sans"/>
                <a:cs typeface="Public Sans"/>
                <a:sym typeface="Public Sans"/>
              </a:rPr>
              <a:t>When you do git rebase, it takes your feature branch and puts it on top of your main branch.</a:t>
            </a:r>
          </a:p>
          <a:p>
            <a:pPr algn="l">
              <a:lnSpc>
                <a:spcPts val="3163"/>
              </a:lnSpc>
            </a:pPr>
            <a:r>
              <a:rPr lang="en-US" sz="2799">
                <a:solidFill>
                  <a:srgbClr val="FFFFFF"/>
                </a:solidFill>
                <a:latin typeface="Public Sans"/>
                <a:ea typeface="Public Sans"/>
                <a:cs typeface="Public Sans"/>
                <a:sym typeface="Public Sans"/>
              </a:rPr>
              <a:t>This rewrites the project history and creates a new commit for every commit in your feature branch. It effectively is as if you created your feature branch on top of the updated main branch.</a:t>
            </a:r>
          </a:p>
          <a:p>
            <a:pPr algn="l">
              <a:lnSpc>
                <a:spcPts val="3163"/>
              </a:lnSpc>
            </a:pPr>
          </a:p>
          <a:p>
            <a:pPr algn="l">
              <a:lnSpc>
                <a:spcPts val="3163"/>
              </a:lnSpc>
              <a:spcBef>
                <a:spcPct val="0"/>
              </a:spcBef>
            </a:pPr>
            <a:r>
              <a:rPr lang="en-US" sz="2799">
                <a:solidFill>
                  <a:srgbClr val="FFFFFF"/>
                </a:solidFill>
                <a:latin typeface="Public Sans"/>
                <a:ea typeface="Public Sans"/>
                <a:cs typeface="Public Sans"/>
                <a:sym typeface="Public Sans"/>
              </a:rPr>
              <a:t>Rebasing keeps a linear history for your branch making it easier to track commits. </a:t>
            </a:r>
          </a:p>
          <a:p>
            <a:pPr algn="l">
              <a:lnSpc>
                <a:spcPts val="3163"/>
              </a:lnSpc>
              <a:spcBef>
                <a:spcPct val="0"/>
              </a:spcBef>
            </a:pPr>
          </a:p>
          <a:p>
            <a:pPr algn="l">
              <a:lnSpc>
                <a:spcPts val="3163"/>
              </a:lnSpc>
              <a:spcBef>
                <a:spcPct val="0"/>
              </a:spcBef>
            </a:pPr>
            <a:r>
              <a:rPr lang="en-US" sz="2799">
                <a:solidFill>
                  <a:srgbClr val="FFFFFF"/>
                </a:solidFill>
                <a:latin typeface="Public Sans"/>
                <a:ea typeface="Public Sans"/>
                <a:cs typeface="Public Sans"/>
                <a:sym typeface="Public Sans"/>
              </a:rPr>
              <a:t>How to rebase:</a:t>
            </a:r>
          </a:p>
          <a:p>
            <a:pPr algn="l">
              <a:lnSpc>
                <a:spcPts val="3163"/>
              </a:lnSpc>
              <a:spcBef>
                <a:spcPct val="0"/>
              </a:spcBef>
            </a:pPr>
          </a:p>
          <a:p>
            <a:pPr algn="l" marL="604519" indent="-302260" lvl="1">
              <a:lnSpc>
                <a:spcPts val="3163"/>
              </a:lnSpc>
              <a:buFont typeface="Arial"/>
              <a:buChar char="•"/>
            </a:pPr>
            <a:r>
              <a:rPr lang="en-US" sz="2799">
                <a:solidFill>
                  <a:srgbClr val="FFFFFF"/>
                </a:solidFill>
                <a:latin typeface="Public Sans"/>
                <a:ea typeface="Public Sans"/>
                <a:cs typeface="Public Sans"/>
                <a:sym typeface="Public Sans"/>
              </a:rPr>
              <a:t>git checkout feature </a:t>
            </a:r>
          </a:p>
          <a:p>
            <a:pPr algn="l" marL="604519" indent="-302260" lvl="1">
              <a:lnSpc>
                <a:spcPts val="3163"/>
              </a:lnSpc>
              <a:buFont typeface="Arial"/>
              <a:buChar char="•"/>
            </a:pPr>
            <a:r>
              <a:rPr lang="en-US" sz="2799">
                <a:solidFill>
                  <a:srgbClr val="FFFFFF"/>
                </a:solidFill>
                <a:latin typeface="Public Sans"/>
                <a:ea typeface="Public Sans"/>
                <a:cs typeface="Public Sans"/>
                <a:sym typeface="Public Sans"/>
              </a:rPr>
              <a:t>git rebase main</a:t>
            </a:r>
          </a:p>
          <a:p>
            <a:pPr algn="l">
              <a:lnSpc>
                <a:spcPts val="3163"/>
              </a:lnSpc>
              <a:spcBef>
                <a:spcPct val="0"/>
              </a:spcBef>
            </a:pPr>
          </a:p>
          <a:p>
            <a:pPr algn="l">
              <a:lnSpc>
                <a:spcPts val="3163"/>
              </a:lnSpc>
              <a:spcBef>
                <a:spcPct val="0"/>
              </a:spcBef>
            </a:pPr>
          </a:p>
        </p:txBody>
      </p:sp>
      <p:sp>
        <p:nvSpPr>
          <p:cNvPr name="Freeform 3" id="3"/>
          <p:cNvSpPr/>
          <p:nvPr/>
        </p:nvSpPr>
        <p:spPr>
          <a:xfrm flipH="false" flipV="false" rot="0">
            <a:off x="10587424" y="4873114"/>
            <a:ext cx="7468521" cy="4385186"/>
          </a:xfrm>
          <a:custGeom>
            <a:avLst/>
            <a:gdLst/>
            <a:ahLst/>
            <a:cxnLst/>
            <a:rect r="r" b="b" t="t" l="l"/>
            <a:pathLst>
              <a:path h="4385186" w="7468521">
                <a:moveTo>
                  <a:pt x="0" y="0"/>
                </a:moveTo>
                <a:lnTo>
                  <a:pt x="7468521" y="0"/>
                </a:lnTo>
                <a:lnTo>
                  <a:pt x="7468521" y="4385186"/>
                </a:lnTo>
                <a:lnTo>
                  <a:pt x="0" y="4385186"/>
                </a:lnTo>
                <a:lnTo>
                  <a:pt x="0" y="0"/>
                </a:lnTo>
                <a:close/>
              </a:path>
            </a:pathLst>
          </a:custGeom>
          <a:blipFill>
            <a:blip r:embed="rId2"/>
            <a:stretch>
              <a:fillRect l="0" t="0" r="0" b="0"/>
            </a:stretch>
          </a:blipFill>
        </p:spPr>
      </p:sp>
      <p:sp>
        <p:nvSpPr>
          <p:cNvPr name="TextBox 4" id="4"/>
          <p:cNvSpPr txBox="true"/>
          <p:nvPr/>
        </p:nvSpPr>
        <p:spPr>
          <a:xfrm rot="0">
            <a:off x="548565" y="167678"/>
            <a:ext cx="5778834" cy="1493444"/>
          </a:xfrm>
          <a:prstGeom prst="rect">
            <a:avLst/>
          </a:prstGeom>
        </p:spPr>
        <p:txBody>
          <a:bodyPr anchor="t" rtlCol="false" tIns="0" lIns="0" bIns="0" rIns="0">
            <a:spAutoFit/>
          </a:bodyPr>
          <a:lstStyle/>
          <a:p>
            <a:pPr algn="l">
              <a:lnSpc>
                <a:spcPts val="11635"/>
              </a:lnSpc>
            </a:pPr>
            <a:r>
              <a:rPr lang="en-US" sz="8311" b="true">
                <a:solidFill>
                  <a:srgbClr val="FFFFFF"/>
                </a:solidFill>
                <a:latin typeface="Poppins Bold"/>
                <a:ea typeface="Poppins Bold"/>
                <a:cs typeface="Poppins Bold"/>
                <a:sym typeface="Poppins Bold"/>
              </a:rPr>
              <a:t>Git Rebase</a:t>
            </a:r>
          </a:p>
        </p:txBody>
      </p:sp>
      <p:sp>
        <p:nvSpPr>
          <p:cNvPr name="TextBox 5" id="5"/>
          <p:cNvSpPr txBox="true"/>
          <p:nvPr/>
        </p:nvSpPr>
        <p:spPr>
          <a:xfrm rot="0">
            <a:off x="504825" y="7124065"/>
            <a:ext cx="9144000" cy="2094357"/>
          </a:xfrm>
          <a:prstGeom prst="rect">
            <a:avLst/>
          </a:prstGeom>
        </p:spPr>
        <p:txBody>
          <a:bodyPr anchor="t" rtlCol="false" tIns="0" lIns="0" bIns="0" rIns="0">
            <a:spAutoFit/>
          </a:bodyPr>
          <a:lstStyle/>
          <a:p>
            <a:pPr algn="just">
              <a:lnSpc>
                <a:spcPts val="3353"/>
              </a:lnSpc>
            </a:pPr>
            <a:r>
              <a:rPr lang="en-US" b="true" sz="2599" spc="109">
                <a:solidFill>
                  <a:srgbClr val="FFFFFF"/>
                </a:solidFill>
                <a:latin typeface="Inter Bold"/>
                <a:ea typeface="Inter Bold"/>
                <a:cs typeface="Inter Bold"/>
                <a:sym typeface="Inter Bold"/>
              </a:rPr>
              <a:t>GOLDEN RULE: </a:t>
            </a:r>
          </a:p>
          <a:p>
            <a:pPr algn="just">
              <a:lnSpc>
                <a:spcPts val="3353"/>
              </a:lnSpc>
            </a:pPr>
            <a:r>
              <a:rPr lang="en-US" sz="2599" spc="109">
                <a:solidFill>
                  <a:srgbClr val="FFFFFF"/>
                </a:solidFill>
                <a:latin typeface="Inter"/>
                <a:ea typeface="Inter"/>
                <a:cs typeface="Inter"/>
                <a:sym typeface="Inter"/>
              </a:rPr>
              <a:t>Never rebase in a public branch, as rebasing </a:t>
            </a:r>
          </a:p>
          <a:p>
            <a:pPr algn="just">
              <a:lnSpc>
                <a:spcPts val="3353"/>
              </a:lnSpc>
            </a:pPr>
            <a:r>
              <a:rPr lang="en-US" sz="2599" spc="109">
                <a:solidFill>
                  <a:srgbClr val="FFFFFF"/>
                </a:solidFill>
                <a:latin typeface="Inter"/>
                <a:ea typeface="Inter"/>
                <a:cs typeface="Inter"/>
                <a:sym typeface="Inter"/>
              </a:rPr>
              <a:t>changes the commit history, it can cause errors if other people pull after rebase as the git history in their local and the remote is changed</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010005"/>
        </a:solidFill>
      </p:bgPr>
    </p:bg>
    <p:spTree>
      <p:nvGrpSpPr>
        <p:cNvPr id="1" name=""/>
        <p:cNvGrpSpPr/>
        <p:nvPr/>
      </p:nvGrpSpPr>
      <p:grpSpPr>
        <a:xfrm>
          <a:off x="0" y="0"/>
          <a:ext cx="0" cy="0"/>
          <a:chOff x="0" y="0"/>
          <a:chExt cx="0" cy="0"/>
        </a:xfrm>
      </p:grpSpPr>
      <p:sp>
        <p:nvSpPr>
          <p:cNvPr name="TextBox 2" id="2"/>
          <p:cNvSpPr txBox="true"/>
          <p:nvPr/>
        </p:nvSpPr>
        <p:spPr>
          <a:xfrm rot="0">
            <a:off x="676257" y="2180205"/>
            <a:ext cx="4860846" cy="1181268"/>
          </a:xfrm>
          <a:prstGeom prst="rect">
            <a:avLst/>
          </a:prstGeom>
        </p:spPr>
        <p:txBody>
          <a:bodyPr anchor="t" rtlCol="false" tIns="0" lIns="0" bIns="0" rIns="0">
            <a:spAutoFit/>
          </a:bodyPr>
          <a:lstStyle/>
          <a:p>
            <a:pPr algn="l">
              <a:lnSpc>
                <a:spcPts val="4715"/>
              </a:lnSpc>
            </a:pPr>
            <a:r>
              <a:rPr lang="en-US" sz="3368" spc="673">
                <a:solidFill>
                  <a:srgbClr val="FFFFFF"/>
                </a:solidFill>
                <a:latin typeface="Public Sans"/>
                <a:ea typeface="Public Sans"/>
                <a:cs typeface="Public Sans"/>
                <a:sym typeface="Public Sans"/>
              </a:rPr>
              <a:t>When to use each</a:t>
            </a:r>
          </a:p>
          <a:p>
            <a:pPr algn="l">
              <a:lnSpc>
                <a:spcPts val="4715"/>
              </a:lnSpc>
              <a:spcBef>
                <a:spcPct val="0"/>
              </a:spcBef>
            </a:pPr>
          </a:p>
        </p:txBody>
      </p:sp>
      <p:sp>
        <p:nvSpPr>
          <p:cNvPr name="TextBox 3" id="3"/>
          <p:cNvSpPr txBox="true"/>
          <p:nvPr/>
        </p:nvSpPr>
        <p:spPr>
          <a:xfrm rot="0">
            <a:off x="548565" y="167678"/>
            <a:ext cx="11808915" cy="1493444"/>
          </a:xfrm>
          <a:prstGeom prst="rect">
            <a:avLst/>
          </a:prstGeom>
        </p:spPr>
        <p:txBody>
          <a:bodyPr anchor="t" rtlCol="false" tIns="0" lIns="0" bIns="0" rIns="0">
            <a:spAutoFit/>
          </a:bodyPr>
          <a:lstStyle/>
          <a:p>
            <a:pPr algn="l">
              <a:lnSpc>
                <a:spcPts val="11635"/>
              </a:lnSpc>
            </a:pPr>
            <a:r>
              <a:rPr lang="en-US" sz="8311" b="true">
                <a:solidFill>
                  <a:srgbClr val="FFFFFF"/>
                </a:solidFill>
                <a:latin typeface="Poppins Bold"/>
                <a:ea typeface="Poppins Bold"/>
                <a:cs typeface="Poppins Bold"/>
                <a:sym typeface="Poppins Bold"/>
              </a:rPr>
              <a:t>Git Merge and Rebase</a:t>
            </a:r>
          </a:p>
        </p:txBody>
      </p:sp>
      <p:sp>
        <p:nvSpPr>
          <p:cNvPr name="AutoShape 4" id="4"/>
          <p:cNvSpPr/>
          <p:nvPr/>
        </p:nvSpPr>
        <p:spPr>
          <a:xfrm flipH="true">
            <a:off x="9144000" y="3338613"/>
            <a:ext cx="0" cy="5002589"/>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9744075" y="3719179"/>
            <a:ext cx="7773330" cy="3724275"/>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Inter"/>
                <a:ea typeface="Inter"/>
                <a:cs typeface="Inter"/>
                <a:sym typeface="Inter"/>
              </a:rPr>
              <a:t>GIT REBASE </a:t>
            </a:r>
          </a:p>
          <a:p>
            <a:pPr algn="ctr">
              <a:lnSpc>
                <a:spcPts val="4200"/>
              </a:lnSpc>
              <a:spcBef>
                <a:spcPct val="0"/>
              </a:spcBef>
            </a:pPr>
          </a:p>
          <a:p>
            <a:pPr algn="ctr">
              <a:lnSpc>
                <a:spcPts val="4200"/>
              </a:lnSpc>
              <a:spcBef>
                <a:spcPct val="0"/>
              </a:spcBef>
            </a:pPr>
            <a:r>
              <a:rPr lang="en-US" sz="3000">
                <a:solidFill>
                  <a:srgbClr val="FFFFFF"/>
                </a:solidFill>
                <a:latin typeface="Inter"/>
                <a:ea typeface="Inter"/>
                <a:cs typeface="Inter"/>
                <a:sym typeface="Inter"/>
              </a:rPr>
              <a:t>When you are working alone on the branch, as it keeps the commit history linear and also interactive rebasing can be used before creating a PR to show a cleaner commit history in the PR.</a:t>
            </a:r>
          </a:p>
        </p:txBody>
      </p:sp>
      <p:sp>
        <p:nvSpPr>
          <p:cNvPr name="TextBox 6" id="6"/>
          <p:cNvSpPr txBox="true"/>
          <p:nvPr/>
        </p:nvSpPr>
        <p:spPr>
          <a:xfrm rot="0">
            <a:off x="789569" y="3719179"/>
            <a:ext cx="7754356" cy="4257675"/>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Inter"/>
                <a:ea typeface="Inter"/>
                <a:cs typeface="Inter"/>
                <a:sym typeface="Inter"/>
              </a:rPr>
              <a:t>GIT MERGE </a:t>
            </a:r>
          </a:p>
          <a:p>
            <a:pPr algn="ctr">
              <a:lnSpc>
                <a:spcPts val="4200"/>
              </a:lnSpc>
              <a:spcBef>
                <a:spcPct val="0"/>
              </a:spcBef>
            </a:pPr>
          </a:p>
          <a:p>
            <a:pPr algn="ctr">
              <a:lnSpc>
                <a:spcPts val="4200"/>
              </a:lnSpc>
              <a:spcBef>
                <a:spcPct val="0"/>
              </a:spcBef>
            </a:pPr>
            <a:r>
              <a:rPr lang="en-US" sz="3000">
                <a:solidFill>
                  <a:srgbClr val="FFFFFF"/>
                </a:solidFill>
                <a:latin typeface="Inter"/>
                <a:ea typeface="Inter"/>
                <a:cs typeface="Inter"/>
                <a:sym typeface="Inter"/>
              </a:rPr>
              <a:t>When the branch is public and multiple developers are working on it, as rebasing can cause inconsistent repositories among developers. Merge also keeps the history allowing you to see when changes from other branches were incorporated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476441" y="2314258"/>
            <a:ext cx="3086100" cy="4669823"/>
            <a:chOff x="0" y="0"/>
            <a:chExt cx="812800" cy="1229912"/>
          </a:xfrm>
        </p:grpSpPr>
        <p:sp>
          <p:nvSpPr>
            <p:cNvPr name="Freeform 3" id="3"/>
            <p:cNvSpPr/>
            <p:nvPr/>
          </p:nvSpPr>
          <p:spPr>
            <a:xfrm flipH="false" flipV="false" rot="0">
              <a:off x="0" y="0"/>
              <a:ext cx="812800" cy="1229912"/>
            </a:xfrm>
            <a:custGeom>
              <a:avLst/>
              <a:gdLst/>
              <a:ahLst/>
              <a:cxnLst/>
              <a:rect r="r" b="b" t="t" l="l"/>
              <a:pathLst>
                <a:path h="1229912" w="812800">
                  <a:moveTo>
                    <a:pt x="0" y="0"/>
                  </a:moveTo>
                  <a:lnTo>
                    <a:pt x="812800" y="0"/>
                  </a:lnTo>
                  <a:lnTo>
                    <a:pt x="812800" y="1229912"/>
                  </a:lnTo>
                  <a:lnTo>
                    <a:pt x="0" y="1229912"/>
                  </a:lnTo>
                  <a:close/>
                </a:path>
              </a:pathLst>
            </a:custGeom>
            <a:solidFill>
              <a:srgbClr val="010005"/>
            </a:solidFill>
          </p:spPr>
        </p:sp>
        <p:sp>
          <p:nvSpPr>
            <p:cNvPr name="TextBox 4" id="4"/>
            <p:cNvSpPr txBox="true"/>
            <p:nvPr/>
          </p:nvSpPr>
          <p:spPr>
            <a:xfrm>
              <a:off x="0" y="-57150"/>
              <a:ext cx="812800" cy="1287062"/>
            </a:xfrm>
            <a:prstGeom prst="rect">
              <a:avLst/>
            </a:prstGeom>
          </p:spPr>
          <p:txBody>
            <a:bodyPr anchor="ctr" rtlCol="false" tIns="50800" lIns="50800" bIns="50800" rIns="50800"/>
            <a:lstStyle/>
            <a:p>
              <a:pPr algn="ctr">
                <a:lnSpc>
                  <a:spcPts val="3219"/>
                </a:lnSpc>
              </a:pPr>
            </a:p>
          </p:txBody>
        </p:sp>
      </p:grpSp>
      <p:grpSp>
        <p:nvGrpSpPr>
          <p:cNvPr name="Group 5" id="5"/>
          <p:cNvGrpSpPr/>
          <p:nvPr/>
        </p:nvGrpSpPr>
        <p:grpSpPr>
          <a:xfrm rot="0">
            <a:off x="6899244" y="3839633"/>
            <a:ext cx="10946386" cy="5735263"/>
            <a:chOff x="0" y="0"/>
            <a:chExt cx="14595181" cy="7647018"/>
          </a:xfrm>
        </p:grpSpPr>
        <p:sp>
          <p:nvSpPr>
            <p:cNvPr name="Freeform 6" id="6"/>
            <p:cNvSpPr/>
            <p:nvPr/>
          </p:nvSpPr>
          <p:spPr>
            <a:xfrm flipH="false" flipV="false" rot="0">
              <a:off x="0" y="0"/>
              <a:ext cx="9908764" cy="1368298"/>
            </a:xfrm>
            <a:custGeom>
              <a:avLst/>
              <a:gdLst/>
              <a:ahLst/>
              <a:cxnLst/>
              <a:rect r="r" b="b" t="t" l="l"/>
              <a:pathLst>
                <a:path h="1368298" w="9908764">
                  <a:moveTo>
                    <a:pt x="0" y="0"/>
                  </a:moveTo>
                  <a:lnTo>
                    <a:pt x="9908764" y="0"/>
                  </a:lnTo>
                  <a:lnTo>
                    <a:pt x="9908764" y="1368298"/>
                  </a:lnTo>
                  <a:lnTo>
                    <a:pt x="0" y="1368298"/>
                  </a:lnTo>
                  <a:lnTo>
                    <a:pt x="0" y="0"/>
                  </a:lnTo>
                  <a:close/>
                </a:path>
              </a:pathLst>
            </a:custGeom>
            <a:blipFill>
              <a:blip r:embed="rId2"/>
              <a:stretch>
                <a:fillRect l="0" t="0" r="-47295" b="0"/>
              </a:stretch>
            </a:blipFill>
          </p:spPr>
        </p:sp>
        <p:sp>
          <p:nvSpPr>
            <p:cNvPr name="Freeform 7" id="7"/>
            <p:cNvSpPr/>
            <p:nvPr/>
          </p:nvSpPr>
          <p:spPr>
            <a:xfrm flipH="false" flipV="false" rot="0">
              <a:off x="0" y="1198744"/>
              <a:ext cx="14595181" cy="1313566"/>
            </a:xfrm>
            <a:custGeom>
              <a:avLst/>
              <a:gdLst/>
              <a:ahLst/>
              <a:cxnLst/>
              <a:rect r="r" b="b" t="t" l="l"/>
              <a:pathLst>
                <a:path h="1313566" w="14595181">
                  <a:moveTo>
                    <a:pt x="0" y="0"/>
                  </a:moveTo>
                  <a:lnTo>
                    <a:pt x="14595181" y="0"/>
                  </a:lnTo>
                  <a:lnTo>
                    <a:pt x="14595181" y="1313566"/>
                  </a:lnTo>
                  <a:lnTo>
                    <a:pt x="0" y="1313566"/>
                  </a:lnTo>
                  <a:lnTo>
                    <a:pt x="0" y="0"/>
                  </a:lnTo>
                  <a:close/>
                </a:path>
              </a:pathLst>
            </a:custGeom>
            <a:blipFill>
              <a:blip r:embed="rId3"/>
              <a:stretch>
                <a:fillRect l="0" t="0" r="0" b="0"/>
              </a:stretch>
            </a:blipFill>
          </p:spPr>
        </p:sp>
        <p:sp>
          <p:nvSpPr>
            <p:cNvPr name="Freeform 8" id="8"/>
            <p:cNvSpPr/>
            <p:nvPr/>
          </p:nvSpPr>
          <p:spPr>
            <a:xfrm flipH="false" flipV="false" rot="0">
              <a:off x="0" y="2512310"/>
              <a:ext cx="14595181" cy="1295322"/>
            </a:xfrm>
            <a:custGeom>
              <a:avLst/>
              <a:gdLst/>
              <a:ahLst/>
              <a:cxnLst/>
              <a:rect r="r" b="b" t="t" l="l"/>
              <a:pathLst>
                <a:path h="1295322" w="14595181">
                  <a:moveTo>
                    <a:pt x="0" y="0"/>
                  </a:moveTo>
                  <a:lnTo>
                    <a:pt x="14595181" y="0"/>
                  </a:lnTo>
                  <a:lnTo>
                    <a:pt x="14595181" y="1295323"/>
                  </a:lnTo>
                  <a:lnTo>
                    <a:pt x="0" y="1295323"/>
                  </a:lnTo>
                  <a:lnTo>
                    <a:pt x="0" y="0"/>
                  </a:lnTo>
                  <a:close/>
                </a:path>
              </a:pathLst>
            </a:custGeom>
            <a:blipFill>
              <a:blip r:embed="rId4"/>
              <a:stretch>
                <a:fillRect l="0" t="0" r="0" b="0"/>
              </a:stretch>
            </a:blipFill>
          </p:spPr>
        </p:sp>
        <p:sp>
          <p:nvSpPr>
            <p:cNvPr name="Freeform 9" id="9"/>
            <p:cNvSpPr/>
            <p:nvPr/>
          </p:nvSpPr>
          <p:spPr>
            <a:xfrm flipH="false" flipV="false" rot="0">
              <a:off x="0" y="3807633"/>
              <a:ext cx="14595181" cy="1313566"/>
            </a:xfrm>
            <a:custGeom>
              <a:avLst/>
              <a:gdLst/>
              <a:ahLst/>
              <a:cxnLst/>
              <a:rect r="r" b="b" t="t" l="l"/>
              <a:pathLst>
                <a:path h="1313566" w="14595181">
                  <a:moveTo>
                    <a:pt x="0" y="0"/>
                  </a:moveTo>
                  <a:lnTo>
                    <a:pt x="14595181" y="0"/>
                  </a:lnTo>
                  <a:lnTo>
                    <a:pt x="14595181" y="1313566"/>
                  </a:lnTo>
                  <a:lnTo>
                    <a:pt x="0" y="1313566"/>
                  </a:lnTo>
                  <a:lnTo>
                    <a:pt x="0" y="0"/>
                  </a:lnTo>
                  <a:close/>
                </a:path>
              </a:pathLst>
            </a:custGeom>
            <a:blipFill>
              <a:blip r:embed="rId5"/>
              <a:stretch>
                <a:fillRect l="0" t="0" r="0" b="0"/>
              </a:stretch>
            </a:blipFill>
          </p:spPr>
        </p:sp>
        <p:sp>
          <p:nvSpPr>
            <p:cNvPr name="Freeform 10" id="10"/>
            <p:cNvSpPr/>
            <p:nvPr/>
          </p:nvSpPr>
          <p:spPr>
            <a:xfrm flipH="false" flipV="false" rot="0">
              <a:off x="0" y="4951645"/>
              <a:ext cx="14595181" cy="1313566"/>
            </a:xfrm>
            <a:custGeom>
              <a:avLst/>
              <a:gdLst/>
              <a:ahLst/>
              <a:cxnLst/>
              <a:rect r="r" b="b" t="t" l="l"/>
              <a:pathLst>
                <a:path h="1313566" w="14595181">
                  <a:moveTo>
                    <a:pt x="0" y="0"/>
                  </a:moveTo>
                  <a:lnTo>
                    <a:pt x="14595181" y="0"/>
                  </a:lnTo>
                  <a:lnTo>
                    <a:pt x="14595181" y="1313566"/>
                  </a:lnTo>
                  <a:lnTo>
                    <a:pt x="0" y="1313566"/>
                  </a:lnTo>
                  <a:lnTo>
                    <a:pt x="0" y="0"/>
                  </a:lnTo>
                  <a:close/>
                </a:path>
              </a:pathLst>
            </a:custGeom>
            <a:blipFill>
              <a:blip r:embed="rId6"/>
              <a:stretch>
                <a:fillRect l="0" t="0" r="0" b="0"/>
              </a:stretch>
            </a:blipFill>
          </p:spPr>
        </p:sp>
        <p:sp>
          <p:nvSpPr>
            <p:cNvPr name="Freeform 11" id="11"/>
            <p:cNvSpPr/>
            <p:nvPr/>
          </p:nvSpPr>
          <p:spPr>
            <a:xfrm flipH="false" flipV="false" rot="0">
              <a:off x="0" y="6321175"/>
              <a:ext cx="11655764" cy="1325843"/>
            </a:xfrm>
            <a:custGeom>
              <a:avLst/>
              <a:gdLst/>
              <a:ahLst/>
              <a:cxnLst/>
              <a:rect r="r" b="b" t="t" l="l"/>
              <a:pathLst>
                <a:path h="1325843" w="11655764">
                  <a:moveTo>
                    <a:pt x="0" y="0"/>
                  </a:moveTo>
                  <a:lnTo>
                    <a:pt x="11655764" y="0"/>
                  </a:lnTo>
                  <a:lnTo>
                    <a:pt x="11655764" y="1325843"/>
                  </a:lnTo>
                  <a:lnTo>
                    <a:pt x="0" y="1325843"/>
                  </a:lnTo>
                  <a:lnTo>
                    <a:pt x="0" y="0"/>
                  </a:lnTo>
                  <a:close/>
                </a:path>
              </a:pathLst>
            </a:custGeom>
            <a:blipFill>
              <a:blip r:embed="rId7"/>
              <a:stretch>
                <a:fillRect l="0" t="0" r="0" b="0"/>
              </a:stretch>
            </a:blipFill>
          </p:spPr>
        </p:sp>
      </p:grpSp>
      <p:sp>
        <p:nvSpPr>
          <p:cNvPr name="TextBox 12" id="12"/>
          <p:cNvSpPr txBox="true"/>
          <p:nvPr/>
        </p:nvSpPr>
        <p:spPr>
          <a:xfrm rot="0">
            <a:off x="1028700" y="2122044"/>
            <a:ext cx="15825759" cy="1335613"/>
          </a:xfrm>
          <a:prstGeom prst="rect">
            <a:avLst/>
          </a:prstGeom>
        </p:spPr>
        <p:txBody>
          <a:bodyPr anchor="t" rtlCol="false" tIns="0" lIns="0" bIns="0" rIns="0">
            <a:spAutoFit/>
          </a:bodyPr>
          <a:lstStyle/>
          <a:p>
            <a:pPr algn="l">
              <a:lnSpc>
                <a:spcPts val="3558"/>
              </a:lnSpc>
            </a:pPr>
            <a:r>
              <a:rPr lang="en-US" sz="2541">
                <a:solidFill>
                  <a:srgbClr val="FFFFFF"/>
                </a:solidFill>
                <a:latin typeface="Inter"/>
                <a:ea typeface="Inter"/>
                <a:cs typeface="Inter"/>
                <a:sym typeface="Inter"/>
              </a:rPr>
              <a:t>Instead of using a single server-side repository to act as the “central” codebase, it gives every developer their own server-side repository. Each contributor has not one, but two Git repositories: a private local one and a public server-side one. </a:t>
            </a:r>
          </a:p>
        </p:txBody>
      </p:sp>
      <p:sp>
        <p:nvSpPr>
          <p:cNvPr name="TextBox 13" id="13"/>
          <p:cNvSpPr txBox="true"/>
          <p:nvPr/>
        </p:nvSpPr>
        <p:spPr>
          <a:xfrm rot="0">
            <a:off x="1028700" y="3849495"/>
            <a:ext cx="5265268" cy="5364688"/>
          </a:xfrm>
          <a:prstGeom prst="rect">
            <a:avLst/>
          </a:prstGeom>
        </p:spPr>
        <p:txBody>
          <a:bodyPr anchor="t" rtlCol="false" tIns="0" lIns="0" bIns="0" rIns="0">
            <a:spAutoFit/>
          </a:bodyPr>
          <a:lstStyle/>
          <a:p>
            <a:pPr algn="l">
              <a:lnSpc>
                <a:spcPts val="3558"/>
              </a:lnSpc>
            </a:pPr>
            <a:r>
              <a:rPr lang="en-US" sz="2541">
                <a:solidFill>
                  <a:srgbClr val="FFFFFF"/>
                </a:solidFill>
                <a:latin typeface="Inter"/>
                <a:ea typeface="Inter"/>
                <a:cs typeface="Inter"/>
                <a:sym typeface="Inter"/>
              </a:rPr>
              <a:t>When contributers are ready to publish a local commit, they push the commit to their own public repository—not the official one. Then, they file a pull request with the main repository, which lets the project maintainer know that an update is ready to be integrated. The pull request also serves as a convenient discussion thread if there are issues with the contributed code.</a:t>
            </a:r>
          </a:p>
        </p:txBody>
      </p:sp>
      <p:sp>
        <p:nvSpPr>
          <p:cNvPr name="TextBox 14" id="14"/>
          <p:cNvSpPr txBox="true"/>
          <p:nvPr/>
        </p:nvSpPr>
        <p:spPr>
          <a:xfrm rot="0">
            <a:off x="1028700" y="304750"/>
            <a:ext cx="9481615" cy="1493444"/>
          </a:xfrm>
          <a:prstGeom prst="rect">
            <a:avLst/>
          </a:prstGeom>
        </p:spPr>
        <p:txBody>
          <a:bodyPr anchor="t" rtlCol="false" tIns="0" lIns="0" bIns="0" rIns="0">
            <a:spAutoFit/>
          </a:bodyPr>
          <a:lstStyle/>
          <a:p>
            <a:pPr algn="l">
              <a:lnSpc>
                <a:spcPts val="11635"/>
              </a:lnSpc>
            </a:pPr>
            <a:r>
              <a:rPr lang="en-US" sz="8311" b="true">
                <a:solidFill>
                  <a:srgbClr val="FFFFFF"/>
                </a:solidFill>
                <a:latin typeface="Poppins Bold"/>
                <a:ea typeface="Poppins Bold"/>
                <a:cs typeface="Poppins Bold"/>
                <a:sym typeface="Poppins Bold"/>
              </a:rPr>
              <a:t>Forking Workflow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217354"/>
            <a:ext cx="9041016" cy="4490571"/>
          </a:xfrm>
          <a:custGeom>
            <a:avLst/>
            <a:gdLst/>
            <a:ahLst/>
            <a:cxnLst/>
            <a:rect r="r" b="b" t="t" l="l"/>
            <a:pathLst>
              <a:path h="4490571" w="9041016">
                <a:moveTo>
                  <a:pt x="0" y="0"/>
                </a:moveTo>
                <a:lnTo>
                  <a:pt x="9041016" y="0"/>
                </a:lnTo>
                <a:lnTo>
                  <a:pt x="9041016" y="4490571"/>
                </a:lnTo>
                <a:lnTo>
                  <a:pt x="0" y="4490571"/>
                </a:lnTo>
                <a:lnTo>
                  <a:pt x="0" y="0"/>
                </a:lnTo>
                <a:close/>
              </a:path>
            </a:pathLst>
          </a:custGeom>
          <a:blipFill>
            <a:blip r:embed="rId2"/>
            <a:stretch>
              <a:fillRect l="0" t="0" r="0" b="0"/>
            </a:stretch>
          </a:blipFill>
        </p:spPr>
      </p:sp>
      <p:sp>
        <p:nvSpPr>
          <p:cNvPr name="Freeform 3" id="3"/>
          <p:cNvSpPr/>
          <p:nvPr/>
        </p:nvSpPr>
        <p:spPr>
          <a:xfrm flipH="false" flipV="false" rot="0">
            <a:off x="10069716" y="2346631"/>
            <a:ext cx="7957713" cy="1082728"/>
          </a:xfrm>
          <a:custGeom>
            <a:avLst/>
            <a:gdLst/>
            <a:ahLst/>
            <a:cxnLst/>
            <a:rect r="r" b="b" t="t" l="l"/>
            <a:pathLst>
              <a:path h="1082728" w="7957713">
                <a:moveTo>
                  <a:pt x="0" y="0"/>
                </a:moveTo>
                <a:lnTo>
                  <a:pt x="7957713" y="0"/>
                </a:lnTo>
                <a:lnTo>
                  <a:pt x="7957713" y="1082728"/>
                </a:lnTo>
                <a:lnTo>
                  <a:pt x="0" y="1082728"/>
                </a:lnTo>
                <a:lnTo>
                  <a:pt x="0" y="0"/>
                </a:lnTo>
                <a:close/>
              </a:path>
            </a:pathLst>
          </a:custGeom>
          <a:blipFill>
            <a:blip r:embed="rId3"/>
            <a:stretch>
              <a:fillRect l="0" t="0" r="-57750" b="0"/>
            </a:stretch>
          </a:blipFill>
        </p:spPr>
      </p:sp>
      <p:sp>
        <p:nvSpPr>
          <p:cNvPr name="Freeform 4" id="4"/>
          <p:cNvSpPr/>
          <p:nvPr/>
        </p:nvSpPr>
        <p:spPr>
          <a:xfrm flipH="false" flipV="false" rot="0">
            <a:off x="441398" y="7536882"/>
            <a:ext cx="9647368" cy="2001829"/>
          </a:xfrm>
          <a:custGeom>
            <a:avLst/>
            <a:gdLst/>
            <a:ahLst/>
            <a:cxnLst/>
            <a:rect r="r" b="b" t="t" l="l"/>
            <a:pathLst>
              <a:path h="2001829" w="9647368">
                <a:moveTo>
                  <a:pt x="0" y="0"/>
                </a:moveTo>
                <a:lnTo>
                  <a:pt x="9647368" y="0"/>
                </a:lnTo>
                <a:lnTo>
                  <a:pt x="9647368" y="2001829"/>
                </a:lnTo>
                <a:lnTo>
                  <a:pt x="0" y="2001829"/>
                </a:lnTo>
                <a:lnTo>
                  <a:pt x="0" y="0"/>
                </a:lnTo>
                <a:close/>
              </a:path>
            </a:pathLst>
          </a:custGeom>
          <a:blipFill>
            <a:blip r:embed="rId4"/>
            <a:stretch>
              <a:fillRect l="0" t="0" r="0" b="0"/>
            </a:stretch>
          </a:blipFill>
        </p:spPr>
      </p:sp>
      <p:sp>
        <p:nvSpPr>
          <p:cNvPr name="Freeform 5" id="5"/>
          <p:cNvSpPr/>
          <p:nvPr/>
        </p:nvSpPr>
        <p:spPr>
          <a:xfrm flipH="false" flipV="false" rot="0">
            <a:off x="10069716" y="3308981"/>
            <a:ext cx="7939080" cy="1017113"/>
          </a:xfrm>
          <a:custGeom>
            <a:avLst/>
            <a:gdLst/>
            <a:ahLst/>
            <a:cxnLst/>
            <a:rect r="r" b="b" t="t" l="l"/>
            <a:pathLst>
              <a:path h="1017113" w="7939080">
                <a:moveTo>
                  <a:pt x="0" y="0"/>
                </a:moveTo>
                <a:lnTo>
                  <a:pt x="7939080" y="0"/>
                </a:lnTo>
                <a:lnTo>
                  <a:pt x="7939080" y="1017113"/>
                </a:lnTo>
                <a:lnTo>
                  <a:pt x="0" y="1017113"/>
                </a:lnTo>
                <a:lnTo>
                  <a:pt x="0" y="0"/>
                </a:lnTo>
                <a:close/>
              </a:path>
            </a:pathLst>
          </a:custGeom>
          <a:blipFill>
            <a:blip r:embed="rId5"/>
            <a:stretch>
              <a:fillRect l="0" t="0" r="-42349" b="0"/>
            </a:stretch>
          </a:blipFill>
        </p:spPr>
      </p:sp>
      <p:sp>
        <p:nvSpPr>
          <p:cNvPr name="Freeform 6" id="6"/>
          <p:cNvSpPr/>
          <p:nvPr/>
        </p:nvSpPr>
        <p:spPr>
          <a:xfrm flipH="false" flipV="false" rot="0">
            <a:off x="10060399" y="4140612"/>
            <a:ext cx="7948397" cy="1017113"/>
          </a:xfrm>
          <a:custGeom>
            <a:avLst/>
            <a:gdLst/>
            <a:ahLst/>
            <a:cxnLst/>
            <a:rect r="r" b="b" t="t" l="l"/>
            <a:pathLst>
              <a:path h="1017113" w="7948397">
                <a:moveTo>
                  <a:pt x="0" y="0"/>
                </a:moveTo>
                <a:lnTo>
                  <a:pt x="7948397" y="0"/>
                </a:lnTo>
                <a:lnTo>
                  <a:pt x="7948397" y="1017114"/>
                </a:lnTo>
                <a:lnTo>
                  <a:pt x="0" y="1017114"/>
                </a:lnTo>
                <a:lnTo>
                  <a:pt x="0" y="0"/>
                </a:lnTo>
                <a:close/>
              </a:path>
            </a:pathLst>
          </a:custGeom>
          <a:blipFill>
            <a:blip r:embed="rId6"/>
            <a:stretch>
              <a:fillRect l="0" t="0" r="-42182" b="0"/>
            </a:stretch>
          </a:blipFill>
        </p:spPr>
      </p:sp>
      <p:sp>
        <p:nvSpPr>
          <p:cNvPr name="Freeform 7" id="7"/>
          <p:cNvSpPr/>
          <p:nvPr/>
        </p:nvSpPr>
        <p:spPr>
          <a:xfrm flipH="false" flipV="false" rot="0">
            <a:off x="10069716" y="5022715"/>
            <a:ext cx="7892498" cy="1342025"/>
          </a:xfrm>
          <a:custGeom>
            <a:avLst/>
            <a:gdLst/>
            <a:ahLst/>
            <a:cxnLst/>
            <a:rect r="r" b="b" t="t" l="l"/>
            <a:pathLst>
              <a:path h="1342025" w="7892498">
                <a:moveTo>
                  <a:pt x="0" y="0"/>
                </a:moveTo>
                <a:lnTo>
                  <a:pt x="7892498" y="0"/>
                </a:lnTo>
                <a:lnTo>
                  <a:pt x="7892498" y="1342025"/>
                </a:lnTo>
                <a:lnTo>
                  <a:pt x="0" y="1342025"/>
                </a:lnTo>
                <a:lnTo>
                  <a:pt x="0" y="0"/>
                </a:lnTo>
                <a:close/>
              </a:path>
            </a:pathLst>
          </a:custGeom>
          <a:blipFill>
            <a:blip r:embed="rId7"/>
            <a:stretch>
              <a:fillRect l="0" t="0" r="-43189" b="0"/>
            </a:stretch>
          </a:blipFill>
        </p:spPr>
      </p:sp>
      <p:grpSp>
        <p:nvGrpSpPr>
          <p:cNvPr name="Group 8" id="8"/>
          <p:cNvGrpSpPr/>
          <p:nvPr/>
        </p:nvGrpSpPr>
        <p:grpSpPr>
          <a:xfrm rot="0">
            <a:off x="17476441" y="2314258"/>
            <a:ext cx="3086100" cy="4669823"/>
            <a:chOff x="0" y="0"/>
            <a:chExt cx="812800" cy="1229912"/>
          </a:xfrm>
        </p:grpSpPr>
        <p:sp>
          <p:nvSpPr>
            <p:cNvPr name="Freeform 9" id="9"/>
            <p:cNvSpPr/>
            <p:nvPr/>
          </p:nvSpPr>
          <p:spPr>
            <a:xfrm flipH="false" flipV="false" rot="0">
              <a:off x="0" y="0"/>
              <a:ext cx="812800" cy="1229912"/>
            </a:xfrm>
            <a:custGeom>
              <a:avLst/>
              <a:gdLst/>
              <a:ahLst/>
              <a:cxnLst/>
              <a:rect r="r" b="b" t="t" l="l"/>
              <a:pathLst>
                <a:path h="1229912" w="812800">
                  <a:moveTo>
                    <a:pt x="0" y="0"/>
                  </a:moveTo>
                  <a:lnTo>
                    <a:pt x="812800" y="0"/>
                  </a:lnTo>
                  <a:lnTo>
                    <a:pt x="812800" y="1229912"/>
                  </a:lnTo>
                  <a:lnTo>
                    <a:pt x="0" y="1229912"/>
                  </a:lnTo>
                  <a:close/>
                </a:path>
              </a:pathLst>
            </a:custGeom>
            <a:solidFill>
              <a:srgbClr val="010005"/>
            </a:solidFill>
          </p:spPr>
        </p:sp>
        <p:sp>
          <p:nvSpPr>
            <p:cNvPr name="TextBox 10" id="10"/>
            <p:cNvSpPr txBox="true"/>
            <p:nvPr/>
          </p:nvSpPr>
          <p:spPr>
            <a:xfrm>
              <a:off x="0" y="-57150"/>
              <a:ext cx="812800" cy="1287062"/>
            </a:xfrm>
            <a:prstGeom prst="rect">
              <a:avLst/>
            </a:prstGeom>
          </p:spPr>
          <p:txBody>
            <a:bodyPr anchor="ctr" rtlCol="false" tIns="50800" lIns="50800" bIns="50800" rIns="50800"/>
            <a:lstStyle/>
            <a:p>
              <a:pPr algn="ctr">
                <a:lnSpc>
                  <a:spcPts val="3219"/>
                </a:lnSpc>
              </a:pPr>
            </a:p>
          </p:txBody>
        </p:sp>
      </p:grpSp>
      <p:sp>
        <p:nvSpPr>
          <p:cNvPr name="Freeform 11" id="11"/>
          <p:cNvSpPr/>
          <p:nvPr/>
        </p:nvSpPr>
        <p:spPr>
          <a:xfrm flipH="false" flipV="false" rot="0">
            <a:off x="11461371" y="6602865"/>
            <a:ext cx="4317421" cy="2935846"/>
          </a:xfrm>
          <a:custGeom>
            <a:avLst/>
            <a:gdLst/>
            <a:ahLst/>
            <a:cxnLst/>
            <a:rect r="r" b="b" t="t" l="l"/>
            <a:pathLst>
              <a:path h="2935846" w="4317421">
                <a:moveTo>
                  <a:pt x="0" y="0"/>
                </a:moveTo>
                <a:lnTo>
                  <a:pt x="4317421" y="0"/>
                </a:lnTo>
                <a:lnTo>
                  <a:pt x="4317421" y="2935846"/>
                </a:lnTo>
                <a:lnTo>
                  <a:pt x="0" y="2935846"/>
                </a:lnTo>
                <a:lnTo>
                  <a:pt x="0" y="0"/>
                </a:lnTo>
                <a:close/>
              </a:path>
            </a:pathLst>
          </a:custGeom>
          <a:blipFill>
            <a:blip r:embed="rId8"/>
            <a:stretch>
              <a:fillRect l="0" t="0" r="0" b="0"/>
            </a:stretch>
          </a:blipFill>
        </p:spPr>
      </p:sp>
      <p:sp>
        <p:nvSpPr>
          <p:cNvPr name="TextBox 12" id="12"/>
          <p:cNvSpPr txBox="true"/>
          <p:nvPr/>
        </p:nvSpPr>
        <p:spPr>
          <a:xfrm rot="0">
            <a:off x="6752063" y="5371783"/>
            <a:ext cx="4075658" cy="207645"/>
          </a:xfrm>
          <a:prstGeom prst="rect">
            <a:avLst/>
          </a:prstGeom>
        </p:spPr>
        <p:txBody>
          <a:bodyPr anchor="t" rtlCol="false" tIns="0" lIns="0" bIns="0" rIns="0">
            <a:spAutoFit/>
          </a:bodyPr>
          <a:lstStyle/>
          <a:p>
            <a:pPr algn="ctr" marL="0" indent="0" lvl="0">
              <a:lnSpc>
                <a:spcPts val="1679"/>
              </a:lnSpc>
              <a:spcBef>
                <a:spcPct val="0"/>
              </a:spcBef>
            </a:pPr>
            <a:r>
              <a:rPr lang="en-US" sz="1200" strike="noStrike" u="none">
                <a:solidFill>
                  <a:srgbClr val="FFFFFF"/>
                </a:solidFill>
                <a:latin typeface="Courier Prime"/>
                <a:ea typeface="Courier Prime"/>
                <a:cs typeface="Courier Prime"/>
                <a:sym typeface="Courier Prime"/>
              </a:rPr>
              <a:t>Courier Prime</a:t>
            </a:r>
          </a:p>
        </p:txBody>
      </p:sp>
      <p:sp>
        <p:nvSpPr>
          <p:cNvPr name="TextBox 13" id="13"/>
          <p:cNvSpPr txBox="true"/>
          <p:nvPr/>
        </p:nvSpPr>
        <p:spPr>
          <a:xfrm rot="0">
            <a:off x="6752063" y="5371783"/>
            <a:ext cx="4075658" cy="207645"/>
          </a:xfrm>
          <a:prstGeom prst="rect">
            <a:avLst/>
          </a:prstGeom>
        </p:spPr>
        <p:txBody>
          <a:bodyPr anchor="t" rtlCol="false" tIns="0" lIns="0" bIns="0" rIns="0">
            <a:spAutoFit/>
          </a:bodyPr>
          <a:lstStyle/>
          <a:p>
            <a:pPr algn="ctr" marL="0" indent="0" lvl="0">
              <a:lnSpc>
                <a:spcPts val="1679"/>
              </a:lnSpc>
              <a:spcBef>
                <a:spcPct val="0"/>
              </a:spcBef>
            </a:pPr>
            <a:r>
              <a:rPr lang="en-US" sz="1200" strike="noStrike" u="none">
                <a:solidFill>
                  <a:srgbClr val="FFFFFF"/>
                </a:solidFill>
                <a:latin typeface="Courier Prime"/>
                <a:ea typeface="Courier Prime"/>
                <a:cs typeface="Courier Prime"/>
                <a:sym typeface="Courier Prime"/>
              </a:rPr>
              <a:t>Courier Prime</a:t>
            </a:r>
          </a:p>
        </p:txBody>
      </p:sp>
      <p:sp>
        <p:nvSpPr>
          <p:cNvPr name="TextBox 14" id="14"/>
          <p:cNvSpPr txBox="true"/>
          <p:nvPr/>
        </p:nvSpPr>
        <p:spPr>
          <a:xfrm rot="0">
            <a:off x="1028700" y="597799"/>
            <a:ext cx="11664339" cy="1493444"/>
          </a:xfrm>
          <a:prstGeom prst="rect">
            <a:avLst/>
          </a:prstGeom>
        </p:spPr>
        <p:txBody>
          <a:bodyPr anchor="t" rtlCol="false" tIns="0" lIns="0" bIns="0" rIns="0">
            <a:spAutoFit/>
          </a:bodyPr>
          <a:lstStyle/>
          <a:p>
            <a:pPr algn="l">
              <a:lnSpc>
                <a:spcPts val="11635"/>
              </a:lnSpc>
            </a:pPr>
            <a:r>
              <a:rPr lang="en-US" sz="8311" b="true">
                <a:solidFill>
                  <a:srgbClr val="FFFFFF"/>
                </a:solidFill>
                <a:latin typeface="Poppins Bold"/>
                <a:ea typeface="Poppins Bold"/>
                <a:cs typeface="Poppins Bold"/>
                <a:sym typeface="Poppins Bold"/>
              </a:rPr>
              <a:t>Centralized Workflow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476441" y="2314258"/>
            <a:ext cx="3086100" cy="4669823"/>
            <a:chOff x="0" y="0"/>
            <a:chExt cx="812800" cy="1229912"/>
          </a:xfrm>
        </p:grpSpPr>
        <p:sp>
          <p:nvSpPr>
            <p:cNvPr name="Freeform 3" id="3"/>
            <p:cNvSpPr/>
            <p:nvPr/>
          </p:nvSpPr>
          <p:spPr>
            <a:xfrm flipH="false" flipV="false" rot="0">
              <a:off x="0" y="0"/>
              <a:ext cx="812800" cy="1229912"/>
            </a:xfrm>
            <a:custGeom>
              <a:avLst/>
              <a:gdLst/>
              <a:ahLst/>
              <a:cxnLst/>
              <a:rect r="r" b="b" t="t" l="l"/>
              <a:pathLst>
                <a:path h="1229912" w="812800">
                  <a:moveTo>
                    <a:pt x="0" y="0"/>
                  </a:moveTo>
                  <a:lnTo>
                    <a:pt x="812800" y="0"/>
                  </a:lnTo>
                  <a:lnTo>
                    <a:pt x="812800" y="1229912"/>
                  </a:lnTo>
                  <a:lnTo>
                    <a:pt x="0" y="1229912"/>
                  </a:lnTo>
                  <a:close/>
                </a:path>
              </a:pathLst>
            </a:custGeom>
            <a:solidFill>
              <a:srgbClr val="010005"/>
            </a:solidFill>
          </p:spPr>
        </p:sp>
        <p:sp>
          <p:nvSpPr>
            <p:cNvPr name="TextBox 4" id="4"/>
            <p:cNvSpPr txBox="true"/>
            <p:nvPr/>
          </p:nvSpPr>
          <p:spPr>
            <a:xfrm>
              <a:off x="0" y="-57150"/>
              <a:ext cx="812800" cy="1287062"/>
            </a:xfrm>
            <a:prstGeom prst="rect">
              <a:avLst/>
            </a:prstGeom>
          </p:spPr>
          <p:txBody>
            <a:bodyPr anchor="ctr" rtlCol="false" tIns="50800" lIns="50800" bIns="50800" rIns="50800"/>
            <a:lstStyle/>
            <a:p>
              <a:pPr algn="ctr">
                <a:lnSpc>
                  <a:spcPts val="3219"/>
                </a:lnSpc>
              </a:pPr>
            </a:p>
          </p:txBody>
        </p:sp>
      </p:grpSp>
      <p:grpSp>
        <p:nvGrpSpPr>
          <p:cNvPr name="Group 5" id="5"/>
          <p:cNvGrpSpPr/>
          <p:nvPr/>
        </p:nvGrpSpPr>
        <p:grpSpPr>
          <a:xfrm rot="0">
            <a:off x="1028700" y="4056214"/>
            <a:ext cx="6074431" cy="4955321"/>
            <a:chOff x="0" y="0"/>
            <a:chExt cx="8099242" cy="6607095"/>
          </a:xfrm>
        </p:grpSpPr>
        <p:sp>
          <p:nvSpPr>
            <p:cNvPr name="Freeform 6" id="6"/>
            <p:cNvSpPr/>
            <p:nvPr/>
          </p:nvSpPr>
          <p:spPr>
            <a:xfrm flipH="false" flipV="false" rot="0">
              <a:off x="0" y="0"/>
              <a:ext cx="8099242" cy="2260252"/>
            </a:xfrm>
            <a:custGeom>
              <a:avLst/>
              <a:gdLst/>
              <a:ahLst/>
              <a:cxnLst/>
              <a:rect r="r" b="b" t="t" l="l"/>
              <a:pathLst>
                <a:path h="2260252" w="8099242">
                  <a:moveTo>
                    <a:pt x="0" y="0"/>
                  </a:moveTo>
                  <a:lnTo>
                    <a:pt x="8099242" y="0"/>
                  </a:lnTo>
                  <a:lnTo>
                    <a:pt x="8099242" y="2260252"/>
                  </a:lnTo>
                  <a:lnTo>
                    <a:pt x="0" y="2260252"/>
                  </a:lnTo>
                  <a:lnTo>
                    <a:pt x="0" y="0"/>
                  </a:lnTo>
                  <a:close/>
                </a:path>
              </a:pathLst>
            </a:custGeom>
            <a:blipFill>
              <a:blip r:embed="rId2"/>
              <a:stretch>
                <a:fillRect l="0" t="0" r="-86046" b="0"/>
              </a:stretch>
            </a:blipFill>
          </p:spPr>
        </p:sp>
        <p:sp>
          <p:nvSpPr>
            <p:cNvPr name="Freeform 7" id="7"/>
            <p:cNvSpPr/>
            <p:nvPr/>
          </p:nvSpPr>
          <p:spPr>
            <a:xfrm flipH="false" flipV="false" rot="0">
              <a:off x="0" y="1898654"/>
              <a:ext cx="8076980" cy="1408150"/>
            </a:xfrm>
            <a:custGeom>
              <a:avLst/>
              <a:gdLst/>
              <a:ahLst/>
              <a:cxnLst/>
              <a:rect r="r" b="b" t="t" l="l"/>
              <a:pathLst>
                <a:path h="1408150" w="8076980">
                  <a:moveTo>
                    <a:pt x="0" y="0"/>
                  </a:moveTo>
                  <a:lnTo>
                    <a:pt x="8076980" y="0"/>
                  </a:lnTo>
                  <a:lnTo>
                    <a:pt x="8076980" y="1408149"/>
                  </a:lnTo>
                  <a:lnTo>
                    <a:pt x="0" y="1408149"/>
                  </a:lnTo>
                  <a:lnTo>
                    <a:pt x="0" y="0"/>
                  </a:lnTo>
                  <a:close/>
                </a:path>
              </a:pathLst>
            </a:custGeom>
            <a:blipFill>
              <a:blip r:embed="rId3"/>
              <a:stretch>
                <a:fillRect l="0" t="0" r="-45284" b="0"/>
              </a:stretch>
            </a:blipFill>
          </p:spPr>
        </p:sp>
        <p:sp>
          <p:nvSpPr>
            <p:cNvPr name="Freeform 8" id="8"/>
            <p:cNvSpPr/>
            <p:nvPr/>
          </p:nvSpPr>
          <p:spPr>
            <a:xfrm flipH="false" flipV="false" rot="0">
              <a:off x="0" y="3306803"/>
              <a:ext cx="8010196" cy="2260928"/>
            </a:xfrm>
            <a:custGeom>
              <a:avLst/>
              <a:gdLst/>
              <a:ahLst/>
              <a:cxnLst/>
              <a:rect r="r" b="b" t="t" l="l"/>
              <a:pathLst>
                <a:path h="2260928" w="8010196">
                  <a:moveTo>
                    <a:pt x="0" y="0"/>
                  </a:moveTo>
                  <a:lnTo>
                    <a:pt x="8010196" y="0"/>
                  </a:lnTo>
                  <a:lnTo>
                    <a:pt x="8010196" y="2260929"/>
                  </a:lnTo>
                  <a:lnTo>
                    <a:pt x="0" y="2260929"/>
                  </a:lnTo>
                  <a:lnTo>
                    <a:pt x="0" y="0"/>
                  </a:lnTo>
                  <a:close/>
                </a:path>
              </a:pathLst>
            </a:custGeom>
            <a:blipFill>
              <a:blip r:embed="rId4"/>
              <a:stretch>
                <a:fillRect l="0" t="0" r="-23390" b="0"/>
              </a:stretch>
            </a:blipFill>
          </p:spPr>
        </p:sp>
        <p:sp>
          <p:nvSpPr>
            <p:cNvPr name="Freeform 9" id="9"/>
            <p:cNvSpPr/>
            <p:nvPr/>
          </p:nvSpPr>
          <p:spPr>
            <a:xfrm flipH="false" flipV="false" rot="0">
              <a:off x="0" y="5376903"/>
              <a:ext cx="8032457" cy="1230191"/>
            </a:xfrm>
            <a:custGeom>
              <a:avLst/>
              <a:gdLst/>
              <a:ahLst/>
              <a:cxnLst/>
              <a:rect r="r" b="b" t="t" l="l"/>
              <a:pathLst>
                <a:path h="1230191" w="8032457">
                  <a:moveTo>
                    <a:pt x="0" y="0"/>
                  </a:moveTo>
                  <a:lnTo>
                    <a:pt x="8032457" y="0"/>
                  </a:lnTo>
                  <a:lnTo>
                    <a:pt x="8032457" y="1230192"/>
                  </a:lnTo>
                  <a:lnTo>
                    <a:pt x="0" y="1230192"/>
                  </a:lnTo>
                  <a:lnTo>
                    <a:pt x="0" y="0"/>
                  </a:lnTo>
                  <a:close/>
                </a:path>
              </a:pathLst>
            </a:custGeom>
            <a:blipFill>
              <a:blip r:embed="rId5"/>
              <a:stretch>
                <a:fillRect l="0" t="0" r="-30342" b="0"/>
              </a:stretch>
            </a:blipFill>
          </p:spPr>
        </p:sp>
      </p:grpSp>
      <p:sp>
        <p:nvSpPr>
          <p:cNvPr name="Freeform 10" id="10"/>
          <p:cNvSpPr/>
          <p:nvPr/>
        </p:nvSpPr>
        <p:spPr>
          <a:xfrm flipH="false" flipV="false" rot="0">
            <a:off x="7564843" y="3640673"/>
            <a:ext cx="9911598" cy="2502678"/>
          </a:xfrm>
          <a:custGeom>
            <a:avLst/>
            <a:gdLst/>
            <a:ahLst/>
            <a:cxnLst/>
            <a:rect r="r" b="b" t="t" l="l"/>
            <a:pathLst>
              <a:path h="2502678" w="9911598">
                <a:moveTo>
                  <a:pt x="0" y="0"/>
                </a:moveTo>
                <a:lnTo>
                  <a:pt x="9911598" y="0"/>
                </a:lnTo>
                <a:lnTo>
                  <a:pt x="9911598" y="2502679"/>
                </a:lnTo>
                <a:lnTo>
                  <a:pt x="0" y="2502679"/>
                </a:lnTo>
                <a:lnTo>
                  <a:pt x="0" y="0"/>
                </a:lnTo>
                <a:close/>
              </a:path>
            </a:pathLst>
          </a:custGeom>
          <a:blipFill>
            <a:blip r:embed="rId6"/>
            <a:stretch>
              <a:fillRect l="0" t="0" r="0" b="0"/>
            </a:stretch>
          </a:blipFill>
        </p:spPr>
      </p:sp>
      <p:sp>
        <p:nvSpPr>
          <p:cNvPr name="TextBox 11" id="11"/>
          <p:cNvSpPr txBox="true"/>
          <p:nvPr/>
        </p:nvSpPr>
        <p:spPr>
          <a:xfrm rot="0">
            <a:off x="6752063" y="5371783"/>
            <a:ext cx="4075658" cy="207645"/>
          </a:xfrm>
          <a:prstGeom prst="rect">
            <a:avLst/>
          </a:prstGeom>
        </p:spPr>
        <p:txBody>
          <a:bodyPr anchor="t" rtlCol="false" tIns="0" lIns="0" bIns="0" rIns="0">
            <a:spAutoFit/>
          </a:bodyPr>
          <a:lstStyle/>
          <a:p>
            <a:pPr algn="ctr" marL="0" indent="0" lvl="0">
              <a:lnSpc>
                <a:spcPts val="1679"/>
              </a:lnSpc>
              <a:spcBef>
                <a:spcPct val="0"/>
              </a:spcBef>
            </a:pPr>
            <a:r>
              <a:rPr lang="en-US" sz="1200" strike="noStrike" u="none">
                <a:solidFill>
                  <a:srgbClr val="FFFFFF"/>
                </a:solidFill>
                <a:latin typeface="Courier Prime"/>
                <a:ea typeface="Courier Prime"/>
                <a:cs typeface="Courier Prime"/>
                <a:sym typeface="Courier Prime"/>
              </a:rPr>
              <a:t>Courier Prime</a:t>
            </a:r>
          </a:p>
        </p:txBody>
      </p:sp>
      <p:sp>
        <p:nvSpPr>
          <p:cNvPr name="TextBox 12" id="12"/>
          <p:cNvSpPr txBox="true"/>
          <p:nvPr/>
        </p:nvSpPr>
        <p:spPr>
          <a:xfrm rot="0">
            <a:off x="6752063" y="5371783"/>
            <a:ext cx="4075658" cy="207645"/>
          </a:xfrm>
          <a:prstGeom prst="rect">
            <a:avLst/>
          </a:prstGeom>
        </p:spPr>
        <p:txBody>
          <a:bodyPr anchor="t" rtlCol="false" tIns="0" lIns="0" bIns="0" rIns="0">
            <a:spAutoFit/>
          </a:bodyPr>
          <a:lstStyle/>
          <a:p>
            <a:pPr algn="ctr" marL="0" indent="0" lvl="0">
              <a:lnSpc>
                <a:spcPts val="1679"/>
              </a:lnSpc>
              <a:spcBef>
                <a:spcPct val="0"/>
              </a:spcBef>
            </a:pPr>
            <a:r>
              <a:rPr lang="en-US" sz="1200" strike="noStrike" u="none">
                <a:solidFill>
                  <a:srgbClr val="FFFFFF"/>
                </a:solidFill>
                <a:latin typeface="Courier Prime"/>
                <a:ea typeface="Courier Prime"/>
                <a:cs typeface="Courier Prime"/>
                <a:sym typeface="Courier Prime"/>
              </a:rPr>
              <a:t>Courier Prime</a:t>
            </a:r>
          </a:p>
        </p:txBody>
      </p:sp>
      <p:sp>
        <p:nvSpPr>
          <p:cNvPr name="TextBox 13" id="13"/>
          <p:cNvSpPr txBox="true"/>
          <p:nvPr/>
        </p:nvSpPr>
        <p:spPr>
          <a:xfrm rot="0">
            <a:off x="1028700" y="2386124"/>
            <a:ext cx="15825759" cy="887938"/>
          </a:xfrm>
          <a:prstGeom prst="rect">
            <a:avLst/>
          </a:prstGeom>
        </p:spPr>
        <p:txBody>
          <a:bodyPr anchor="t" rtlCol="false" tIns="0" lIns="0" bIns="0" rIns="0">
            <a:spAutoFit/>
          </a:bodyPr>
          <a:lstStyle/>
          <a:p>
            <a:pPr algn="l">
              <a:lnSpc>
                <a:spcPts val="3558"/>
              </a:lnSpc>
            </a:pPr>
            <a:r>
              <a:rPr lang="en-US" sz="2541">
                <a:solidFill>
                  <a:srgbClr val="FFFFFF"/>
                </a:solidFill>
                <a:latin typeface="Inter"/>
                <a:ea typeface="Inter"/>
                <a:cs typeface="Inter"/>
                <a:sym typeface="Inter"/>
              </a:rPr>
              <a:t>The core idea behind the Feature Branch Workflow is that all feature development should take place in a dedicated branch instead of the main branch.</a:t>
            </a:r>
          </a:p>
        </p:txBody>
      </p:sp>
      <p:sp>
        <p:nvSpPr>
          <p:cNvPr name="TextBox 14" id="14"/>
          <p:cNvSpPr txBox="true"/>
          <p:nvPr/>
        </p:nvSpPr>
        <p:spPr>
          <a:xfrm rot="0">
            <a:off x="7564843" y="6926930"/>
            <a:ext cx="9694457" cy="2138253"/>
          </a:xfrm>
          <a:prstGeom prst="rect">
            <a:avLst/>
          </a:prstGeom>
        </p:spPr>
        <p:txBody>
          <a:bodyPr anchor="t" rtlCol="false" tIns="0" lIns="0" bIns="0" rIns="0">
            <a:spAutoFit/>
          </a:bodyPr>
          <a:lstStyle/>
          <a:p>
            <a:pPr algn="r">
              <a:lnSpc>
                <a:spcPts val="3418"/>
              </a:lnSpc>
            </a:pPr>
            <a:r>
              <a:rPr lang="en-US" sz="2441">
                <a:solidFill>
                  <a:srgbClr val="FFFFFF"/>
                </a:solidFill>
                <a:latin typeface="Inter"/>
                <a:ea typeface="Inter"/>
                <a:cs typeface="Inter"/>
                <a:sym typeface="Inter"/>
              </a:rPr>
              <a:t>Encapsulating feature development also makes it possible to leverage pull requests, which are a way to initiate discussions around a branch. They give other developers the opportunity to sign off on a feature before it gets integrated into the official project.</a:t>
            </a:r>
          </a:p>
        </p:txBody>
      </p:sp>
      <p:sp>
        <p:nvSpPr>
          <p:cNvPr name="TextBox 15" id="15"/>
          <p:cNvSpPr txBox="true"/>
          <p:nvPr/>
        </p:nvSpPr>
        <p:spPr>
          <a:xfrm rot="0">
            <a:off x="889077" y="587880"/>
            <a:ext cx="13723620" cy="1493444"/>
          </a:xfrm>
          <a:prstGeom prst="rect">
            <a:avLst/>
          </a:prstGeom>
        </p:spPr>
        <p:txBody>
          <a:bodyPr anchor="t" rtlCol="false" tIns="0" lIns="0" bIns="0" rIns="0">
            <a:spAutoFit/>
          </a:bodyPr>
          <a:lstStyle/>
          <a:p>
            <a:pPr algn="l">
              <a:lnSpc>
                <a:spcPts val="11635"/>
              </a:lnSpc>
            </a:pPr>
            <a:r>
              <a:rPr lang="en-US" sz="8311" b="true">
                <a:solidFill>
                  <a:srgbClr val="FFFFFF"/>
                </a:solidFill>
                <a:latin typeface="Poppins Bold"/>
                <a:ea typeface="Poppins Bold"/>
                <a:cs typeface="Poppins Bold"/>
                <a:sym typeface="Poppins Bold"/>
              </a:rPr>
              <a:t>Feature Branch Workflow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DAGqAwdCzdA</dc:identifier>
  <dcterms:modified xsi:type="dcterms:W3CDTF">2011-08-01T06:04:30Z</dcterms:modified>
  <cp:revision>1</cp:revision>
  <dc:title>Campus Compass: Mid Eval Presentation</dc:title>
</cp:coreProperties>
</file>